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3051" r:id="rId2"/>
    <p:sldId id="2993" r:id="rId3"/>
    <p:sldId id="3017" r:id="rId4"/>
    <p:sldId id="3046" r:id="rId5"/>
    <p:sldId id="3015" r:id="rId6"/>
    <p:sldId id="2971" r:id="rId7"/>
    <p:sldId id="3029" r:id="rId8"/>
    <p:sldId id="2972" r:id="rId9"/>
    <p:sldId id="2976" r:id="rId10"/>
    <p:sldId id="2977" r:id="rId11"/>
    <p:sldId id="3008" r:id="rId12"/>
    <p:sldId id="3053" r:id="rId13"/>
    <p:sldId id="2970" r:id="rId14"/>
    <p:sldId id="3054" r:id="rId15"/>
    <p:sldId id="3052" r:id="rId16"/>
    <p:sldId id="3018" r:id="rId17"/>
    <p:sldId id="3040" r:id="rId18"/>
    <p:sldId id="3043" r:id="rId19"/>
    <p:sldId id="3020" r:id="rId20"/>
    <p:sldId id="3033" r:id="rId21"/>
    <p:sldId id="3031" r:id="rId22"/>
    <p:sldId id="3049" r:id="rId23"/>
    <p:sldId id="3055" r:id="rId24"/>
    <p:sldId id="3048" r:id="rId25"/>
    <p:sldId id="3019" r:id="rId26"/>
  </p:sldIdLst>
  <p:sldSz cx="9144000" cy="6858000" type="screen4x3"/>
  <p:notesSz cx="6858000" cy="91170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6CBA"/>
    <a:srgbClr val="B4BECF"/>
    <a:srgbClr val="133073"/>
    <a:srgbClr val="122026"/>
    <a:srgbClr val="4EA0CD"/>
    <a:srgbClr val="F76602"/>
    <a:srgbClr val="BC7E64"/>
    <a:srgbClr val="FDE317"/>
    <a:srgbClr val="C64500"/>
    <a:srgbClr val="1D8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2" autoAdjust="0"/>
    <p:restoredTop sz="93194" autoAdjust="0"/>
  </p:normalViewPr>
  <p:slideViewPr>
    <p:cSldViewPr>
      <p:cViewPr>
        <p:scale>
          <a:sx n="90" d="100"/>
          <a:sy n="90" d="100"/>
        </p:scale>
        <p:origin x="-96" y="16"/>
      </p:cViewPr>
      <p:guideLst>
        <p:guide orient="horz" pos="2160"/>
        <p:guide orient="horz" pos="2496"/>
        <p:guide orient="horz" pos="3600"/>
        <p:guide orient="horz" pos="3072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11320"/>
    </p:cViewPr>
  </p:sorterViewPr>
  <p:notesViewPr>
    <p:cSldViewPr>
      <p:cViewPr varScale="1">
        <p:scale>
          <a:sx n="74" d="100"/>
          <a:sy n="74" d="100"/>
        </p:scale>
        <p:origin x="-2616" y="-104"/>
      </p:cViewPr>
      <p:guideLst>
        <p:guide orient="horz" pos="287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071088-8F60-C743-B125-00A291F2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8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A80DF3-C235-0245-93E2-DB832B4B9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7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543FF5-8DEF-3A49-883C-4B3C22147FD9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L: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R: http://newsreel.org/guides/belovedcommunity/bcdiscuss.htm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1BE57-FC50-F347-8AB1-5090CAE8D4B5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L: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R: http://newsreel.org/guides/belovedcommunity/bcdiscuss.htm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1BE57-FC50-F347-8AB1-5090CAE8D4B5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3AA9FA-5215-AB40-9684-3B2734582DDF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9E488D-935A-5740-8C87-EC604F7B38D4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Like the tide ebb &amp; flood into our blood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Right back where started from, only symptoms may be worse b/c of chemical sensitivities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68E76A-98CF-6242-B885-A3FA03215CDF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DB94FA-9DB3-434D-8D21-6228BAB6A6B3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Include physical symptoms &amp; mental health •  Risk communication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5EB0A4-EFA6-1043-BE49-611272E341AC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cost of exposures to harmful oil-chemicals and heavy</a:t>
            </a:r>
            <a:r>
              <a:rPr lang="en-US" baseline="0" dirty="0" smtClean="0"/>
              <a:t> metals likely exceeds 10% of the global GDP (2017 study pub in JEH) $7.5 trillion in cost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A80DF3-C235-0245-93E2-DB832B4B966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64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2020C1-F16D-C840-BD37-5628ACB180E7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Global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GDP: </a:t>
            </a:r>
            <a:r>
              <a:rPr lang="en-US" sz="1200" i="1" dirty="0" smtClean="0"/>
              <a:t>J </a:t>
            </a:r>
            <a:r>
              <a:rPr lang="en-US" sz="1200" i="1" dirty="0" err="1" smtClean="0"/>
              <a:t>Envir</a:t>
            </a:r>
            <a:r>
              <a:rPr lang="en-US" sz="1200" i="1" dirty="0" smtClean="0"/>
              <a:t>. Health</a:t>
            </a:r>
            <a:r>
              <a:rPr lang="en-US" sz="1200" dirty="0" smtClean="0"/>
              <a:t>, </a:t>
            </a:r>
            <a:r>
              <a:rPr lang="en-US" sz="1200" b="1" dirty="0" smtClean="0"/>
              <a:t>2017 </a:t>
            </a:r>
            <a:r>
              <a:rPr lang="en-US" sz="1200" b="0" dirty="0" smtClean="0"/>
              <a:t>health care</a:t>
            </a:r>
            <a:r>
              <a:rPr lang="en-US" sz="1200" b="0" baseline="0" dirty="0" smtClean="0"/>
              <a:t>, loss of productivity YLD, lost wages</a:t>
            </a:r>
            <a:endParaRPr lang="en-US" sz="1200" b="1" dirty="0" smtClean="0"/>
          </a:p>
          <a:p>
            <a:r>
              <a:rPr lang="en-US" sz="1200" b="0" dirty="0" smtClean="0">
                <a:latin typeface="Arial" charset="0"/>
                <a:ea typeface="ＭＳ Ｐゴシック" charset="0"/>
                <a:cs typeface="ＭＳ Ｐゴシック" charset="0"/>
              </a:rPr>
              <a:t>Cost</a:t>
            </a:r>
            <a:r>
              <a:rPr lang="en-US" sz="1200" b="0" baseline="0" dirty="0" smtClean="0">
                <a:latin typeface="Arial" charset="0"/>
                <a:ea typeface="ＭＳ Ｐゴシック" charset="0"/>
                <a:cs typeface="ＭＳ Ｐゴシック" charset="0"/>
              </a:rPr>
              <a:t> to US: </a:t>
            </a:r>
            <a:r>
              <a:rPr lang="en-US" sz="1200" i="1" dirty="0" smtClean="0"/>
              <a:t>The Lancet Diabetes &amp; </a:t>
            </a:r>
            <a:r>
              <a:rPr lang="en-US" sz="1200" i="1" dirty="0" err="1" smtClean="0"/>
              <a:t>Endrocrinology</a:t>
            </a:r>
            <a:r>
              <a:rPr lang="en-US" sz="1200" i="1" dirty="0" smtClean="0"/>
              <a:t>, </a:t>
            </a:r>
            <a:r>
              <a:rPr lang="en-US" sz="1200" b="1" dirty="0" smtClean="0"/>
              <a:t>2016</a:t>
            </a:r>
          </a:p>
          <a:p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Don’t go “away” Settle in Arctic</a:t>
            </a:r>
            <a:r>
              <a:rPr lang="en-US" b="0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Silent Snow: The Slow</a:t>
            </a:r>
            <a:r>
              <a:rPr lang="en-US" b="0" baseline="0" dirty="0" smtClean="0">
                <a:latin typeface="Arial" charset="0"/>
                <a:ea typeface="ＭＳ Ｐゴシック" charset="0"/>
                <a:cs typeface="ＭＳ Ｐゴシック" charset="0"/>
              </a:rPr>
              <a:t> Poisoning of the Arctic, 2005, heavy metals, POPs, DDT, sickening and endocrine disruption of apex predators – human, polar bears, seals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050818-194F-6147-A0C4-0FBBA0F9CCDC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“Industrial pollution begins in the womb.” ~ Ken Cook, EWG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455D2A-6AC7-0044-B58F-5DD082A29ED1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6CBEE4-5DDC-7746-87FC-F06B0B276735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0DAD41-EE0D-CE40-BBAE-AAACDFEF2474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EA7182-EB53-384A-8C10-784FF93EF195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2E2765-3354-6C4F-9044-D3C387B5C14F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same thing with evacuation zones and smoke from fires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80FF82-2BB1-FF44-9897-6ADDC343C38E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L: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R: http://newsreel.org/guides/belovedcommunity/bcdiscuss.htm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1BE57-FC50-F347-8AB1-5090CAE8D4B5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10" descr="Concept1_title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 userDrawn="1"/>
          </p:nvSpPr>
          <p:spPr>
            <a:xfrm>
              <a:off x="1752600" y="457200"/>
              <a:ext cx="55626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4572000" y="1828800"/>
              <a:ext cx="4038600" cy="411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139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65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907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65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8737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038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0386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253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225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146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0989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029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9458593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od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"/>
          <a:stretch>
            <a:fillRect/>
          </a:stretch>
        </p:blipFill>
        <p:spPr bwMode="auto">
          <a:xfrm>
            <a:off x="23813" y="1588"/>
            <a:ext cx="912018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29" name="Rectangle 14"/>
          <p:cNvSpPr>
            <a:spLocks noChangeArrowheads="1"/>
          </p:cNvSpPr>
          <p:nvPr userDrawn="1"/>
        </p:nvSpPr>
        <p:spPr bwMode="auto">
          <a:xfrm>
            <a:off x="-125413" y="-854075"/>
            <a:ext cx="184151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5105400" y="6096000"/>
            <a:ext cx="4038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28" r:id="rId1"/>
    <p:sldLayoutId id="2147488218" r:id="rId2"/>
    <p:sldLayoutId id="2147488219" r:id="rId3"/>
    <p:sldLayoutId id="2147488220" r:id="rId4"/>
    <p:sldLayoutId id="2147488221" r:id="rId5"/>
    <p:sldLayoutId id="2147488222" r:id="rId6"/>
    <p:sldLayoutId id="2147488223" r:id="rId7"/>
    <p:sldLayoutId id="2147488224" r:id="rId8"/>
    <p:sldLayoutId id="2147488225" r:id="rId9"/>
    <p:sldLayoutId id="2147488226" r:id="rId10"/>
    <p:sldLayoutId id="2147488227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81C6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81C6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81C6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81C6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81C6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1C6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1C6"/>
        </a:buClr>
        <a:buFont typeface="Arial" charset="0"/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rgbClr val="FFFFCC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eg"/><Relationship Id="rId5" Type="http://schemas.openxmlformats.org/officeDocument/2006/relationships/image" Target="../media/image23.tiff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jpeg"/><Relationship Id="rId5" Type="http://schemas.openxmlformats.org/officeDocument/2006/relationships/hyperlink" Target="http://drclaudiamiller.com/qeesites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5" Type="http://schemas.openxmlformats.org/officeDocument/2006/relationships/image" Target="../media/image4.png"/><Relationship Id="rId6" Type="http://schemas.openxmlformats.org/officeDocument/2006/relationships/hyperlink" Target="http://energyblog.nationalgeographic.com/2013/10/04/fracking-water-its-just-so-hard-to-clean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7/08/31/us/texas-chemical-plant-explosion-arkema.html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wg.org/kid-safe-chemicals-act-blog/kid-safe-chemicals-act-10-americans-video/" TargetMode="External"/><Relationship Id="rId4" Type="http://schemas.openxmlformats.org/officeDocument/2006/relationships/hyperlink" Target="http://www.ehn.org/toxics-cost-10-percent-of-world-gdp-2514804991.html" TargetMode="External"/><Relationship Id="rId5" Type="http://schemas.openxmlformats.org/officeDocument/2006/relationships/hyperlink" Target="https://doi.org/10.106/S2213-8587(16)30275-3" TargetMode="External"/><Relationship Id="rId6" Type="http://schemas.openxmlformats.org/officeDocument/2006/relationships/hyperlink" Target="http://www.alertproject.org/programs/" TargetMode="External"/><Relationship Id="rId7" Type="http://schemas.openxmlformats.org/officeDocument/2006/relationships/hyperlink" Target="http://newsreel.org/video/THE-BELOVED-COMMUNITY" TargetMode="External"/><Relationship Id="rId8" Type="http://schemas.openxmlformats.org/officeDocument/2006/relationships/hyperlink" Target="http://drclaudiamiller.com/qeesitest/" TargetMode="External"/><Relationship Id="rId9" Type="http://schemas.openxmlformats.org/officeDocument/2006/relationships/hyperlink" Target="https://www.youtube.com/watch?v=2pWjnW0Xwpg" TargetMode="Externa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pdqKAC73C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.png"/><Relationship Id="rId5" Type="http://schemas.openxmlformats.org/officeDocument/2006/relationships/hyperlink" Target="https://www.ewg.org/kid-safe-chemicals-act-blog/kid-safe-chemicals-act-10-americans-vide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hyperlink" Target="https://www.youtube.com/watch?v=2pWjnW0Xw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 PIELC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3705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962400"/>
            <a:ext cx="8763000" cy="168764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33073"/>
                </a:solidFill>
              </a:rPr>
              <a:t>Toxic </a:t>
            </a:r>
            <a:r>
              <a:rPr lang="en-US" sz="2800" dirty="0">
                <a:solidFill>
                  <a:srgbClr val="133073"/>
                </a:solidFill>
              </a:rPr>
              <a:t>Trespass Skill-Share: </a:t>
            </a:r>
            <a:endParaRPr lang="en-US" sz="2800" dirty="0" smtClean="0">
              <a:solidFill>
                <a:srgbClr val="133073"/>
              </a:solidFill>
            </a:endParaRPr>
          </a:p>
          <a:p>
            <a:pPr algn="ctr"/>
            <a:r>
              <a:rPr lang="en-US" sz="2800" dirty="0" smtClean="0">
                <a:solidFill>
                  <a:srgbClr val="133073"/>
                </a:solidFill>
              </a:rPr>
              <a:t>Accessible science tools for developing EJ leadership</a:t>
            </a:r>
          </a:p>
          <a:p>
            <a:pPr algn="ctr"/>
            <a:r>
              <a:rPr lang="en-US" sz="2600" b="1" dirty="0" smtClean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Riki Ott     </a:t>
            </a:r>
            <a:r>
              <a:rPr lang="en-US" sz="2600" b="1" dirty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• </a:t>
            </a:r>
            <a:r>
              <a:rPr lang="en-US" sz="2600" b="1" dirty="0" smtClean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    Bridgette     •     Yvette     •     Tabitha</a:t>
            </a:r>
          </a:p>
          <a:p>
            <a:pPr>
              <a:lnSpc>
                <a:spcPct val="80000"/>
              </a:lnSpc>
              <a:tabLst>
                <a:tab pos="2794000" algn="l"/>
                <a:tab pos="4910138" algn="l"/>
                <a:tab pos="7253288" algn="l"/>
              </a:tabLst>
            </a:pPr>
            <a:r>
              <a:rPr lang="en-US" sz="2600" b="1" dirty="0" smtClean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	</a:t>
            </a:r>
            <a:r>
              <a:rPr lang="en-US" sz="2600" b="1" dirty="0" err="1" smtClean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Murry</a:t>
            </a:r>
            <a:r>
              <a:rPr lang="en-US" sz="2600" b="1" dirty="0" smtClean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 	Arellano </a:t>
            </a:r>
            <a:r>
              <a:rPr lang="en-US" sz="2600" b="1" dirty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	</a:t>
            </a:r>
            <a:r>
              <a:rPr lang="en-US" sz="2600" b="1" dirty="0" smtClean="0">
                <a:ln>
                  <a:solidFill>
                    <a:srgbClr val="133073"/>
                  </a:solidFill>
                </a:ln>
                <a:solidFill>
                  <a:srgbClr val="F76602"/>
                </a:solidFill>
              </a:rPr>
              <a:t>Tripp</a:t>
            </a:r>
          </a:p>
        </p:txBody>
      </p:sp>
      <p:pic>
        <p:nvPicPr>
          <p:cNvPr id="4" name="Picture 18" descr="ALERT 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500938" y="5775764"/>
            <a:ext cx="1584684" cy="39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622" y="611011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 project of Earth Island Institute</a:t>
            </a:r>
            <a:endParaRPr lang="en-US" sz="1000" dirty="0"/>
          </a:p>
        </p:txBody>
      </p:sp>
      <p:pic>
        <p:nvPicPr>
          <p:cNvPr id="6" name="Picture 5" descr="logo ACT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77" y="5805311"/>
            <a:ext cx="1357323" cy="824089"/>
          </a:xfrm>
          <a:prstGeom prst="rect">
            <a:avLst/>
          </a:prstGeom>
        </p:spPr>
      </p:pic>
      <p:pic>
        <p:nvPicPr>
          <p:cNvPr id="7" name="Picture 6" descr="logo tejas w: TX imag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805311"/>
            <a:ext cx="1752600" cy="652831"/>
          </a:xfrm>
          <a:prstGeom prst="rect">
            <a:avLst/>
          </a:prstGeom>
        </p:spPr>
      </p:pic>
      <p:pic>
        <p:nvPicPr>
          <p:cNvPr id="8" name="Picture 7" descr="SAFE South ILL v Fracking Envir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15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716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0" y="268288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6600"/>
                </a:solidFill>
              </a:rPr>
              <a:t>Environmental Justice stressors </a:t>
            </a:r>
            <a:r>
              <a:rPr lang="en-US" sz="3200">
                <a:solidFill>
                  <a:srgbClr val="000000"/>
                </a:solidFill>
              </a:rPr>
              <a:t>&amp; health risk</a:t>
            </a: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4495800" y="990600"/>
            <a:ext cx="39624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6538" indent="-236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FF6600"/>
              </a:buClr>
              <a:defRPr/>
            </a:pPr>
            <a:r>
              <a:rPr lang="en-US" sz="2800" b="1" dirty="0" smtClean="0">
                <a:solidFill>
                  <a:srgbClr val="FF6600"/>
                </a:solidFill>
              </a:rPr>
              <a:t>Income</a:t>
            </a:r>
          </a:p>
          <a:p>
            <a:pPr marL="0" indent="0" eaLnBrk="1" hangingPunct="1">
              <a:buClr>
                <a:srgbClr val="FF6600"/>
              </a:buClr>
              <a:defRPr/>
            </a:pPr>
            <a:endParaRPr lang="en-US" sz="300" dirty="0"/>
          </a:p>
          <a:p>
            <a:pPr marL="230188" indent="-230188" eaLnBrk="1" hangingPunct="1">
              <a:buClr>
                <a:srgbClr val="FF6600"/>
              </a:buClr>
              <a:buFont typeface="Arial"/>
              <a:buChar char="•"/>
              <a:tabLst>
                <a:tab pos="4619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Proximity to industry, 	traffic, hazardous sites</a:t>
            </a:r>
          </a:p>
          <a:p>
            <a:pPr marL="230188" indent="-217488" eaLnBrk="1" hangingPunct="1">
              <a:buClr>
                <a:srgbClr val="FF6600"/>
              </a:buClr>
              <a:buFont typeface="Arial"/>
              <a:buChar char="•"/>
              <a:tabLst>
                <a:tab pos="4619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Access to health care, 	nutritional food</a:t>
            </a:r>
          </a:p>
          <a:p>
            <a:pPr marL="230188" indent="-217488" eaLnBrk="1" hangingPunct="1">
              <a:buClr>
                <a:srgbClr val="FF6600"/>
              </a:buClr>
              <a:buFont typeface="Arial"/>
              <a:buChar char="•"/>
              <a:tabLst>
                <a:tab pos="4619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</a:rPr>
              <a:t>Quality of education</a:t>
            </a:r>
          </a:p>
          <a:p>
            <a:pPr marL="230188" indent="-217488" eaLnBrk="1" hangingPunct="1">
              <a:buClr>
                <a:srgbClr val="FF6600"/>
              </a:buClr>
              <a:buFont typeface="Arial"/>
              <a:buChar char="•"/>
              <a:tabLst>
                <a:tab pos="461963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Meaningful political </a:t>
            </a:r>
            <a:r>
              <a:rPr lang="en-US" dirty="0" smtClean="0">
                <a:solidFill>
                  <a:srgbClr val="000000"/>
                </a:solidFill>
              </a:rPr>
              <a:t>voice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33400" y="3962400"/>
            <a:ext cx="3733800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6538" indent="-236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FF6600"/>
              </a:buClr>
              <a:defRPr/>
            </a:pPr>
            <a:r>
              <a:rPr lang="en-US" sz="2800" b="1" dirty="0" smtClean="0">
                <a:solidFill>
                  <a:srgbClr val="FF6600"/>
                </a:solidFill>
              </a:rPr>
              <a:t>Sacrifice zone</a:t>
            </a:r>
          </a:p>
          <a:p>
            <a:pPr marL="0" indent="0" eaLnBrk="1" hangingPunct="1">
              <a:buClr>
                <a:srgbClr val="FF6600"/>
              </a:buClr>
              <a:defRPr/>
            </a:pPr>
            <a:endParaRPr lang="en-US" sz="300" dirty="0" smtClean="0"/>
          </a:p>
          <a:p>
            <a:pPr marL="230188" indent="-230188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eople of color </a:t>
            </a:r>
          </a:p>
          <a:p>
            <a:pPr marL="230188" indent="-230188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People of lower socio-economic status</a:t>
            </a:r>
          </a:p>
        </p:txBody>
      </p:sp>
      <p:pic>
        <p:nvPicPr>
          <p:cNvPr id="26629" name="Picture 2" descr="JD 2013 Ft Worth danger sig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/>
          <a:stretch>
            <a:fillRect/>
          </a:stretch>
        </p:blipFill>
        <p:spPr bwMode="auto">
          <a:xfrm>
            <a:off x="685800" y="990600"/>
            <a:ext cx="35052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2667000" y="3686175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© Julie Dermansky</a:t>
            </a:r>
          </a:p>
        </p:txBody>
      </p:sp>
      <p:grpSp>
        <p:nvGrpSpPr>
          <p:cNvPr id="26631" name="Group 4"/>
          <p:cNvGrpSpPr>
            <a:grpSpLocks/>
          </p:cNvGrpSpPr>
          <p:nvPr/>
        </p:nvGrpSpPr>
        <p:grpSpPr bwMode="auto">
          <a:xfrm>
            <a:off x="4267200" y="3824288"/>
            <a:ext cx="4652963" cy="2741612"/>
            <a:chOff x="4267200" y="3823585"/>
            <a:chExt cx="4653699" cy="2741694"/>
          </a:xfrm>
        </p:grpSpPr>
        <p:pic>
          <p:nvPicPr>
            <p:cNvPr id="26636" name="Picture 1" descr="JD jump jack near home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" t="7245" r="7886" b="16055"/>
            <a:stretch>
              <a:fillRect/>
            </a:stretch>
          </p:blipFill>
          <p:spPr bwMode="auto">
            <a:xfrm>
              <a:off x="4267200" y="3823585"/>
              <a:ext cx="4653699" cy="274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TextBox 13"/>
            <p:cNvSpPr txBox="1">
              <a:spLocks noChangeArrowheads="1"/>
            </p:cNvSpPr>
            <p:nvPr/>
          </p:nvSpPr>
          <p:spPr bwMode="auto">
            <a:xfrm>
              <a:off x="4330571" y="6276201"/>
              <a:ext cx="1981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</a:rPr>
                <a:t>© Julie Dermansky</a:t>
              </a:r>
            </a:p>
          </p:txBody>
        </p:sp>
      </p:grpSp>
      <p:pic>
        <p:nvPicPr>
          <p:cNvPr id="26632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51800" y="644525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28600" y="5740400"/>
            <a:ext cx="3733800" cy="762000"/>
            <a:chOff x="381000" y="5739888"/>
            <a:chExt cx="3733800" cy="762000"/>
          </a:xfrm>
        </p:grpSpPr>
        <p:sp>
          <p:nvSpPr>
            <p:cNvPr id="8" name="Rectangle 7"/>
            <p:cNvSpPr/>
            <p:nvPr/>
          </p:nvSpPr>
          <p:spPr>
            <a:xfrm>
              <a:off x="381000" y="5739888"/>
              <a:ext cx="3733800" cy="7620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35" name="TextBox 6"/>
            <p:cNvSpPr txBox="1">
              <a:spLocks noChangeArrowheads="1"/>
            </p:cNvSpPr>
            <p:nvPr/>
          </p:nvSpPr>
          <p:spPr bwMode="auto">
            <a:xfrm>
              <a:off x="381000" y="5867400"/>
              <a:ext cx="3733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FFFF"/>
                  </a:solidFill>
                </a:rPr>
                <a:t>Where you live matters</a:t>
              </a:r>
              <a:r>
                <a:rPr lang="en-US">
                  <a:solidFill>
                    <a:srgbClr val="FFFFFF"/>
                  </a:solidFill>
                </a:rPr>
                <a:t>!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 txBox="1">
            <a:spLocks/>
          </p:cNvSpPr>
          <p:nvPr/>
        </p:nvSpPr>
        <p:spPr bwMode="auto">
          <a:xfrm>
            <a:off x="1219200" y="304800"/>
            <a:ext cx="678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400" dirty="0">
                <a:solidFill>
                  <a:srgbClr val="FF6600"/>
                </a:solidFill>
              </a:rPr>
              <a:t>Temporary jobs </a:t>
            </a:r>
            <a:r>
              <a:rPr lang="en-US" sz="3400" dirty="0"/>
              <a:t>= more at-risk</a:t>
            </a:r>
            <a:endParaRPr lang="en-US" sz="3400" b="1" dirty="0">
              <a:solidFill>
                <a:srgbClr val="000000"/>
              </a:solidFill>
            </a:endParaRPr>
          </a:p>
        </p:txBody>
      </p:sp>
      <p:pic>
        <p:nvPicPr>
          <p:cNvPr id="32770" name="Picture 18" descr="ALERT 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44525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" descr="610 PenBeachFL hazmat team L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1002" r="7436" b="13835"/>
          <a:stretch>
            <a:fillRect/>
          </a:stretch>
        </p:blipFill>
        <p:spPr bwMode="auto">
          <a:xfrm rot="5400000">
            <a:off x="-608806" y="1805781"/>
            <a:ext cx="462438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gazette man in river.tiff"/>
          <p:cNvPicPr>
            <a:picLocks noChangeAspect="1"/>
          </p:cNvPicPr>
          <p:nvPr/>
        </p:nvPicPr>
        <p:blipFill>
          <a:blip r:embed="rId5"/>
          <a:srcRect b="14938"/>
          <a:stretch>
            <a:fillRect/>
          </a:stretch>
        </p:blipFill>
        <p:spPr>
          <a:xfrm>
            <a:off x="5181600" y="1066800"/>
            <a:ext cx="3810000" cy="198161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Enbridge IWPC respirators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5"/>
          <a:stretch/>
        </p:blipFill>
        <p:spPr bwMode="auto">
          <a:xfrm>
            <a:off x="3429000" y="2286000"/>
            <a:ext cx="2895600" cy="249839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62600" y="4386263"/>
            <a:ext cx="3429000" cy="193833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/>
              <a:t>No pre-hire screening</a:t>
            </a:r>
          </a:p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/>
              <a:t>Inadequate training</a:t>
            </a:r>
          </a:p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/>
              <a:t>No respirators</a:t>
            </a:r>
          </a:p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/>
              <a:t>Standards outdated</a:t>
            </a:r>
          </a:p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/>
              <a:t>Take-home exposures</a:t>
            </a:r>
            <a:endParaRPr lang="en-US" sz="900"/>
          </a:p>
        </p:txBody>
      </p:sp>
      <p:sp>
        <p:nvSpPr>
          <p:cNvPr id="32777" name="TextBox 1"/>
          <p:cNvSpPr txBox="1">
            <a:spLocks noChangeArrowheads="1"/>
          </p:cNvSpPr>
          <p:nvPr/>
        </p:nvSpPr>
        <p:spPr bwMode="auto">
          <a:xfrm>
            <a:off x="76200" y="5638800"/>
            <a:ext cx="297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BP Deepwater Horizon</a:t>
            </a:r>
          </a:p>
        </p:txBody>
      </p:sp>
      <p:sp>
        <p:nvSpPr>
          <p:cNvPr id="32778" name="TextBox 15"/>
          <p:cNvSpPr txBox="1">
            <a:spLocks noChangeArrowheads="1"/>
          </p:cNvSpPr>
          <p:nvPr/>
        </p:nvSpPr>
        <p:spPr bwMode="auto">
          <a:xfrm>
            <a:off x="6400800" y="3048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Enbridge spill, Michigan</a:t>
            </a:r>
          </a:p>
        </p:txBody>
      </p:sp>
      <p:sp>
        <p:nvSpPr>
          <p:cNvPr id="32779" name="TextBox 15"/>
          <p:cNvSpPr txBox="1">
            <a:spLocks noChangeArrowheads="1"/>
          </p:cNvSpPr>
          <p:nvPr/>
        </p:nvSpPr>
        <p:spPr bwMode="auto">
          <a:xfrm>
            <a:off x="1219200" y="5411788"/>
            <a:ext cx="1981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/>
              <a:t>Riki Ott</a:t>
            </a:r>
          </a:p>
        </p:txBody>
      </p:sp>
      <p:sp>
        <p:nvSpPr>
          <p:cNvPr id="32780" name="TextBox 17"/>
          <p:cNvSpPr txBox="1">
            <a:spLocks noChangeArrowheads="1"/>
          </p:cNvSpPr>
          <p:nvPr/>
        </p:nvSpPr>
        <p:spPr bwMode="auto">
          <a:xfrm>
            <a:off x="3429000" y="44958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EPA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 txBox="1">
            <a:spLocks/>
          </p:cNvSpPr>
          <p:nvPr/>
        </p:nvSpPr>
        <p:spPr bwMode="auto">
          <a:xfrm>
            <a:off x="1219200" y="76200"/>
            <a:ext cx="678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FF6600"/>
                </a:solidFill>
              </a:rPr>
              <a:t>Chronic &amp; multiple exposures</a:t>
            </a:r>
          </a:p>
        </p:txBody>
      </p:sp>
      <p:pic>
        <p:nvPicPr>
          <p:cNvPr id="34820" name="Picture 8" descr="Sarnia firstnation.c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2797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142875" y="5980113"/>
            <a:ext cx="3286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Aamjiwnaang Band, CANADA</a:t>
            </a:r>
          </a:p>
          <a:p>
            <a:pPr algn="ctr" eaLnBrk="1" hangingPunct="1"/>
            <a:r>
              <a:rPr lang="en-US" sz="1200"/>
              <a:t>The Beloved Community www.newsreel.com</a:t>
            </a:r>
          </a:p>
        </p:txBody>
      </p:sp>
      <p:pic>
        <p:nvPicPr>
          <p:cNvPr id="34824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3962400" y="1295400"/>
            <a:ext cx="4191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 smtClean="0">
                <a:solidFill>
                  <a:srgbClr val="FF6600"/>
                </a:solidFill>
              </a:rPr>
              <a:t>Endocrine disruptors</a:t>
            </a:r>
          </a:p>
          <a:p>
            <a:pPr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dirty="0" smtClean="0"/>
              <a:t>Interfere with body’s hormone system</a:t>
            </a:r>
          </a:p>
          <a:p>
            <a:pPr marL="225425" indent="-225425"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dirty="0" smtClean="0"/>
              <a:t>Jam reproductive function</a:t>
            </a:r>
          </a:p>
          <a:p>
            <a:pPr marL="225425" indent="-225425"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dirty="0" smtClean="0"/>
              <a:t>Cause birth defects &amp; developmental disorders</a:t>
            </a:r>
          </a:p>
          <a:p>
            <a:pPr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dirty="0" smtClean="0"/>
              <a:t>Cause other problems like – neurological issues          – immune system problems – cancerous tumors </a:t>
            </a:r>
          </a:p>
        </p:txBody>
      </p:sp>
    </p:spTree>
    <p:extLst>
      <p:ext uri="{BB962C8B-B14F-4D97-AF65-F5344CB8AC3E}">
        <p14:creationId xmlns:p14="http://schemas.microsoft.com/office/powerpoint/2010/main" val="20653527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nia body m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04975"/>
            <a:ext cx="25146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le 1"/>
          <p:cNvSpPr txBox="1">
            <a:spLocks/>
          </p:cNvSpPr>
          <p:nvPr/>
        </p:nvSpPr>
        <p:spPr bwMode="auto">
          <a:xfrm>
            <a:off x="1219200" y="76200"/>
            <a:ext cx="678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FF6600"/>
                </a:solidFill>
              </a:rPr>
              <a:t>Chronic &amp; multiple exposures</a:t>
            </a:r>
          </a:p>
        </p:txBody>
      </p:sp>
      <p:pic>
        <p:nvPicPr>
          <p:cNvPr id="34820" name="Picture 8" descr="Sarnia firstnation.c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2797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4"/>
          <p:cNvSpPr txBox="1">
            <a:spLocks noChangeArrowheads="1"/>
          </p:cNvSpPr>
          <p:nvPr/>
        </p:nvSpPr>
        <p:spPr bwMode="auto">
          <a:xfrm>
            <a:off x="3581400" y="1727200"/>
            <a:ext cx="2514600" cy="4154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660066"/>
                </a:solidFill>
              </a:rPr>
              <a:t>Blood</a:t>
            </a: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Brain</a:t>
            </a:r>
          </a:p>
          <a:p>
            <a:pPr eaLnBrk="1" hangingPunct="1"/>
            <a:r>
              <a:rPr lang="en-US"/>
              <a:t>Cardiovascular</a:t>
            </a:r>
          </a:p>
          <a:p>
            <a:pPr eaLnBrk="1" hangingPunct="1"/>
            <a:r>
              <a:rPr lang="en-US">
                <a:solidFill>
                  <a:srgbClr val="FF6600"/>
                </a:solidFill>
              </a:rPr>
              <a:t>Gastro-intestinal</a:t>
            </a:r>
          </a:p>
          <a:p>
            <a:pPr eaLnBrk="1" hangingPunct="1"/>
            <a:r>
              <a:rPr lang="en-US">
                <a:solidFill>
                  <a:srgbClr val="04F200"/>
                </a:solidFill>
              </a:rPr>
              <a:t>Kidney</a:t>
            </a:r>
          </a:p>
          <a:p>
            <a:pPr eaLnBrk="1" hangingPunct="1"/>
            <a:r>
              <a:rPr lang="en-US">
                <a:solidFill>
                  <a:srgbClr val="039701"/>
                </a:solidFill>
              </a:rPr>
              <a:t>Liver</a:t>
            </a:r>
          </a:p>
          <a:p>
            <a:pPr eaLnBrk="1" hangingPunct="1"/>
            <a:r>
              <a:rPr lang="en-US">
                <a:solidFill>
                  <a:srgbClr val="3366FF"/>
                </a:solidFill>
              </a:rPr>
              <a:t>Nervous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Reproductive</a:t>
            </a:r>
          </a:p>
          <a:p>
            <a:pPr eaLnBrk="1" hangingPunct="1"/>
            <a:r>
              <a:rPr lang="en-US">
                <a:solidFill>
                  <a:srgbClr val="FB00FB"/>
                </a:solidFill>
              </a:rPr>
              <a:t>Respiratory</a:t>
            </a:r>
          </a:p>
          <a:p>
            <a:pPr eaLnBrk="1" hangingPunct="1"/>
            <a:r>
              <a:rPr lang="en-US">
                <a:solidFill>
                  <a:srgbClr val="D28200"/>
                </a:solidFill>
              </a:rPr>
              <a:t>Skin</a:t>
            </a:r>
          </a:p>
          <a:p>
            <a:pPr eaLnBrk="1" hangingPunct="1"/>
            <a:r>
              <a:rPr lang="en-US"/>
              <a:t>Systemic</a:t>
            </a:r>
          </a:p>
        </p:txBody>
      </p:sp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142875" y="5980113"/>
            <a:ext cx="3286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Aamjiwnaang Band, CANADA</a:t>
            </a:r>
          </a:p>
          <a:p>
            <a:pPr algn="ctr" eaLnBrk="1" hangingPunct="1"/>
            <a:r>
              <a:rPr lang="en-US" sz="1200"/>
              <a:t>The Beloved Community www.newsreel.com</a:t>
            </a:r>
          </a:p>
        </p:txBody>
      </p:sp>
      <p:sp>
        <p:nvSpPr>
          <p:cNvPr id="35879" name="TextBox 1"/>
          <p:cNvSpPr txBox="1">
            <a:spLocks noChangeArrowheads="1"/>
          </p:cNvSpPr>
          <p:nvPr/>
        </p:nvSpPr>
        <p:spPr bwMode="auto">
          <a:xfrm>
            <a:off x="3538538" y="1143000"/>
            <a:ext cx="533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/>
              <a:t>Health survey &amp; body mapping project </a:t>
            </a:r>
          </a:p>
        </p:txBody>
      </p:sp>
      <p:pic>
        <p:nvPicPr>
          <p:cNvPr id="34824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8" descr="Sarnia firstnation.c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581400" cy="52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"/>
          <p:cNvSpPr txBox="1">
            <a:spLocks noChangeArrowheads="1"/>
          </p:cNvSpPr>
          <p:nvPr/>
        </p:nvSpPr>
        <p:spPr bwMode="auto">
          <a:xfrm>
            <a:off x="447675" y="5791200"/>
            <a:ext cx="3286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Aamjiwnaang Band, CANADA</a:t>
            </a:r>
          </a:p>
          <a:p>
            <a:pPr algn="ctr" eaLnBrk="1" hangingPunct="1"/>
            <a:r>
              <a:rPr lang="en-US" sz="1200"/>
              <a:t>The Beloved Community www.newsreel.com</a:t>
            </a:r>
          </a:p>
        </p:txBody>
      </p:sp>
      <p:pic>
        <p:nvPicPr>
          <p:cNvPr id="34824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038600" y="538401"/>
            <a:ext cx="4724400" cy="5232202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rgbClr val="C645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6600"/>
                </a:solidFill>
              </a:rPr>
              <a:t>Chronic exposures</a:t>
            </a:r>
          </a:p>
          <a:p>
            <a:pPr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sz="2600" dirty="0" smtClean="0"/>
              <a:t>Rain barrel fills up faster than it empties</a:t>
            </a:r>
          </a:p>
          <a:p>
            <a:pPr marL="225425" indent="-225425"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sz="2600" dirty="0" smtClean="0"/>
              <a:t>Babies exposed throughout development</a:t>
            </a:r>
          </a:p>
          <a:p>
            <a:pPr eaLnBrk="1" hangingPunct="1">
              <a:buClr>
                <a:srgbClr val="FF6600"/>
              </a:buClr>
              <a:defRPr/>
            </a:pPr>
            <a:endParaRPr lang="en-US" sz="1200" dirty="0"/>
          </a:p>
          <a:p>
            <a:pPr algn="ctr" eaLnBrk="1" hangingPunct="1">
              <a:buClr>
                <a:srgbClr val="FF6600"/>
              </a:buClr>
              <a:defRPr/>
            </a:pPr>
            <a:r>
              <a:rPr lang="en-US" sz="3200" b="1" dirty="0" smtClean="0">
                <a:solidFill>
                  <a:srgbClr val="FF6600"/>
                </a:solidFill>
              </a:rPr>
              <a:t>Multiple exposures</a:t>
            </a:r>
            <a:endParaRPr lang="en-US" sz="2800" b="1" dirty="0" smtClean="0"/>
          </a:p>
          <a:p>
            <a:pPr marL="225425" indent="-225425"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sz="2600" dirty="0" smtClean="0"/>
              <a:t>Synergistic effects – pollutants target same body functions</a:t>
            </a:r>
          </a:p>
          <a:p>
            <a:pPr eaLnBrk="1" hangingPunct="1">
              <a:buClr>
                <a:srgbClr val="FF6600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FF6600"/>
              </a:buClr>
              <a:buFont typeface="Arial"/>
              <a:buChar char="•"/>
              <a:defRPr/>
            </a:pPr>
            <a:r>
              <a:rPr lang="en-US" sz="2600" dirty="0" smtClean="0"/>
              <a:t>“Safety” standards based on single pollutants</a:t>
            </a:r>
          </a:p>
        </p:txBody>
      </p:sp>
    </p:spTree>
    <p:extLst>
      <p:ext uri="{BB962C8B-B14F-4D97-AF65-F5344CB8AC3E}">
        <p14:creationId xmlns:p14="http://schemas.microsoft.com/office/powerpoint/2010/main" val="41417629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 txBox="1">
            <a:spLocks/>
          </p:cNvSpPr>
          <p:nvPr/>
        </p:nvSpPr>
        <p:spPr bwMode="auto">
          <a:xfrm>
            <a:off x="76200" y="228600"/>
            <a:ext cx="4343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/>
              <a:t>Unsafe practices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grpSp>
        <p:nvGrpSpPr>
          <p:cNvPr id="28675" name="Group 7"/>
          <p:cNvGrpSpPr>
            <a:grpSpLocks/>
          </p:cNvGrpSpPr>
          <p:nvPr/>
        </p:nvGrpSpPr>
        <p:grpSpPr bwMode="auto">
          <a:xfrm>
            <a:off x="4842933" y="4419600"/>
            <a:ext cx="3886200" cy="2162175"/>
            <a:chOff x="457200" y="1143000"/>
            <a:chExt cx="5486400" cy="2772076"/>
          </a:xfrm>
        </p:grpSpPr>
        <p:pic>
          <p:nvPicPr>
            <p:cNvPr id="28685" name="Picture 2" descr="UOG AR Elem School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4" t="20683" r="8739"/>
            <a:stretch>
              <a:fillRect/>
            </a:stretch>
          </p:blipFill>
          <p:spPr bwMode="auto">
            <a:xfrm>
              <a:off x="457200" y="1143000"/>
              <a:ext cx="5486400" cy="277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6" name="TextBox 1"/>
            <p:cNvSpPr txBox="1">
              <a:spLocks noChangeArrowheads="1"/>
            </p:cNvSpPr>
            <p:nvPr/>
          </p:nvSpPr>
          <p:spPr bwMode="auto">
            <a:xfrm>
              <a:off x="4668253" y="3560766"/>
              <a:ext cx="1275347" cy="32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>
                  <a:solidFill>
                    <a:schemeClr val="bg1"/>
                  </a:solidFill>
                </a:rPr>
                <a:t>U.S. EPA</a:t>
              </a:r>
            </a:p>
          </p:txBody>
        </p:sp>
      </p:grpSp>
      <p:pic>
        <p:nvPicPr>
          <p:cNvPr id="28676" name="Picture 1" descr="UOG Mayflower aeria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5" y="1066800"/>
            <a:ext cx="434429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648200" y="609599"/>
            <a:ext cx="4399844" cy="3657601"/>
            <a:chOff x="589280" y="2590801"/>
            <a:chExt cx="3006560" cy="2045777"/>
          </a:xfrm>
        </p:grpSpPr>
        <p:sp>
          <p:nvSpPr>
            <p:cNvPr id="18" name="Rectangle 17"/>
            <p:cNvSpPr/>
            <p:nvPr/>
          </p:nvSpPr>
          <p:spPr>
            <a:xfrm>
              <a:off x="589280" y="2590801"/>
              <a:ext cx="2915920" cy="2045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682" name="TextBox 18"/>
            <p:cNvSpPr txBox="1">
              <a:spLocks noChangeArrowheads="1"/>
            </p:cNvSpPr>
            <p:nvPr/>
          </p:nvSpPr>
          <p:spPr bwMode="auto">
            <a:xfrm>
              <a:off x="589280" y="2590801"/>
              <a:ext cx="3006560" cy="1996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4163" indent="-22383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25425" indent="-222250" eaLnBrk="1" hangingPunct="1">
                <a:buClr>
                  <a:srgbClr val="FF6600"/>
                </a:buClr>
                <a:buFont typeface="Arial" charset="0"/>
                <a:buChar char="•"/>
              </a:pPr>
              <a:r>
                <a:rPr lang="en-US" dirty="0" smtClean="0"/>
                <a:t>Only </a:t>
              </a:r>
              <a:r>
                <a:rPr lang="en-US" dirty="0"/>
                <a:t>evacuate people if property is physically </a:t>
              </a:r>
              <a:r>
                <a:rPr lang="en-US" dirty="0" smtClean="0"/>
                <a:t>oiled</a:t>
              </a:r>
            </a:p>
            <a:p>
              <a:pPr marL="225425" indent="-222250" eaLnBrk="1" hangingPunct="1">
                <a:buClr>
                  <a:srgbClr val="FF6600"/>
                </a:buClr>
                <a:tabLst>
                  <a:tab pos="282575" algn="l"/>
                </a:tabLst>
              </a:pPr>
              <a:r>
                <a:rPr lang="en-US" sz="2200" b="1" i="1" dirty="0" smtClean="0">
                  <a:solidFill>
                    <a:srgbClr val="1D81C6"/>
                  </a:solidFill>
                </a:rPr>
                <a:t>Need: recognize </a:t>
              </a:r>
              <a:r>
                <a:rPr lang="en-US" sz="2200" b="1" i="1" u="sng" dirty="0" smtClean="0">
                  <a:solidFill>
                    <a:srgbClr val="1D81C6"/>
                  </a:solidFill>
                </a:rPr>
                <a:t>AIR is harmful</a:t>
              </a:r>
              <a:endParaRPr lang="en-US" sz="2200" b="1" i="1" dirty="0"/>
            </a:p>
            <a:p>
              <a:pPr marL="225425" indent="-222250" eaLnBrk="1" hangingPunct="1">
                <a:buClr>
                  <a:srgbClr val="FF6600"/>
                </a:buClr>
                <a:buFont typeface="Arial" charset="0"/>
                <a:buChar char="•"/>
              </a:pPr>
              <a:endParaRPr lang="en-US" sz="600" dirty="0" smtClean="0"/>
            </a:p>
            <a:p>
              <a:pPr marL="225425" indent="-222250" eaLnBrk="1" hangingPunct="1">
                <a:buClr>
                  <a:srgbClr val="FF6600"/>
                </a:buClr>
                <a:buFont typeface="Arial" charset="0"/>
                <a:buChar char="•"/>
              </a:pPr>
              <a:r>
                <a:rPr lang="en-US" dirty="0" smtClean="0"/>
                <a:t>Agencies </a:t>
              </a:r>
              <a:r>
                <a:rPr lang="en-US" dirty="0"/>
                <a:t>only take standards-based </a:t>
              </a:r>
              <a:r>
                <a:rPr lang="en-US" dirty="0" smtClean="0"/>
                <a:t>action</a:t>
              </a:r>
            </a:p>
            <a:p>
              <a:pPr marL="225425" indent="-222250" eaLnBrk="1" hangingPunct="1">
                <a:buClr>
                  <a:srgbClr val="FF6600"/>
                </a:buClr>
              </a:pPr>
              <a:r>
                <a:rPr lang="en-US" sz="2300" b="1" i="1" dirty="0" smtClean="0">
                  <a:solidFill>
                    <a:srgbClr val="1D81C6"/>
                  </a:solidFill>
                </a:rPr>
                <a:t>Need: </a:t>
              </a:r>
              <a:r>
                <a:rPr lang="en-US" sz="2300" b="1" i="1" u="sng" dirty="0" smtClean="0">
                  <a:solidFill>
                    <a:srgbClr val="1D81C6"/>
                  </a:solidFill>
                </a:rPr>
                <a:t>evidence-based action</a:t>
              </a:r>
              <a:endParaRPr lang="en-US" sz="2300" b="1" i="1" dirty="0" smtClean="0">
                <a:solidFill>
                  <a:srgbClr val="1D81C6"/>
                </a:solidFill>
              </a:endParaRPr>
            </a:p>
            <a:p>
              <a:pPr marL="225425" indent="-222250" eaLnBrk="1" hangingPunct="1">
                <a:buClr>
                  <a:srgbClr val="FF6600"/>
                </a:buClr>
                <a:buFont typeface="Arial" charset="0"/>
                <a:buChar char="•"/>
              </a:pPr>
              <a:endParaRPr lang="en-US" sz="600" dirty="0"/>
            </a:p>
            <a:p>
              <a:pPr marL="225425" indent="-222250" eaLnBrk="1" hangingPunct="1">
                <a:buClr>
                  <a:srgbClr val="FF6600"/>
                </a:buClr>
                <a:buFont typeface="Arial" charset="0"/>
                <a:buChar char="•"/>
              </a:pPr>
              <a:r>
                <a:rPr lang="en-US" dirty="0"/>
                <a:t>Routing of Oil-</a:t>
              </a:r>
              <a:r>
                <a:rPr lang="en-US" dirty="0" smtClean="0"/>
                <a:t>Chemicals through urban </a:t>
              </a:r>
              <a:r>
                <a:rPr lang="en-US" dirty="0"/>
                <a:t>&amp; rural </a:t>
              </a:r>
              <a:r>
                <a:rPr lang="en-US" dirty="0" smtClean="0"/>
                <a:t>areas</a:t>
              </a:r>
            </a:p>
            <a:p>
              <a:pPr marL="225425" indent="-222250" eaLnBrk="1" hangingPunct="1">
                <a:buClr>
                  <a:srgbClr val="FF6600"/>
                </a:buClr>
              </a:pPr>
              <a:r>
                <a:rPr lang="en-US" b="1" i="1" dirty="0" smtClean="0">
                  <a:solidFill>
                    <a:srgbClr val="1D81C6"/>
                  </a:solidFill>
                </a:rPr>
                <a:t>Need: </a:t>
              </a:r>
              <a:r>
                <a:rPr lang="en-US" b="1" i="1" u="sng" dirty="0" smtClean="0">
                  <a:solidFill>
                    <a:srgbClr val="1D81C6"/>
                  </a:solidFill>
                </a:rPr>
                <a:t>right-to-</a:t>
              </a:r>
              <a:r>
                <a:rPr lang="en-US" b="1" i="1" u="sng" smtClean="0">
                  <a:solidFill>
                    <a:srgbClr val="1D81C6"/>
                  </a:solidFill>
                </a:rPr>
                <a:t>know risks</a:t>
              </a:r>
              <a:endParaRPr lang="en-US" b="1" i="1" u="sng" dirty="0">
                <a:solidFill>
                  <a:srgbClr val="1D81C6"/>
                </a:solidFill>
              </a:endParaRPr>
            </a:p>
          </p:txBody>
        </p:sp>
      </p:grpSp>
      <p:pic>
        <p:nvPicPr>
          <p:cNvPr id="14" name="Picture 2" descr="disaster WACO triage map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5" b="22584"/>
          <a:stretch/>
        </p:blipFill>
        <p:spPr bwMode="auto">
          <a:xfrm>
            <a:off x="304800" y="1018988"/>
            <a:ext cx="4191000" cy="557920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678" name="Picture 18" descr="ALERT logo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228600" y="6400800"/>
            <a:ext cx="939800" cy="26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914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0" y="2286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1D81C6"/>
                </a:solidFill>
              </a:rPr>
              <a:t>Reducing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1D81C6"/>
                </a:solidFill>
              </a:rPr>
              <a:t>community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oil-chemical </a:t>
            </a:r>
            <a:r>
              <a:rPr lang="en-US" sz="3200" dirty="0"/>
              <a:t>exposures</a:t>
            </a:r>
          </a:p>
        </p:txBody>
      </p:sp>
      <p:pic>
        <p:nvPicPr>
          <p:cNvPr id="36867" name="Picture 1" descr="JD cemetary night fla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76489"/>
            <a:ext cx="60817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3"/>
          <p:cNvSpPr txBox="1">
            <a:spLocks noChangeArrowheads="1"/>
          </p:cNvSpPr>
          <p:nvPr/>
        </p:nvSpPr>
        <p:spPr bwMode="auto">
          <a:xfrm>
            <a:off x="3479800" y="5105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© Julie Dermansky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62000" y="3567289"/>
            <a:ext cx="3352800" cy="2970212"/>
            <a:chOff x="152400" y="3659102"/>
            <a:chExt cx="3352800" cy="2970298"/>
          </a:xfrm>
        </p:grpSpPr>
        <p:pic>
          <p:nvPicPr>
            <p:cNvPr id="8" name="Picture 7" descr="tejas citizen science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8"/>
            <a:stretch/>
          </p:blipFill>
          <p:spPr>
            <a:xfrm>
              <a:off x="152400" y="3659102"/>
              <a:ext cx="3352800" cy="29702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 cmpd="sng">
              <a:solidFill>
                <a:schemeClr val="bg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874" name="TextBox 13"/>
            <p:cNvSpPr txBox="1">
              <a:spLocks noChangeArrowheads="1"/>
            </p:cNvSpPr>
            <p:nvPr/>
          </p:nvSpPr>
          <p:spPr bwMode="auto">
            <a:xfrm>
              <a:off x="2286000" y="6352401"/>
              <a:ext cx="1219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>
                  <a:solidFill>
                    <a:schemeClr val="bg1"/>
                  </a:solidFill>
                </a:rPr>
                <a:t>Photo: TEJAS</a:t>
              </a:r>
            </a:p>
          </p:txBody>
        </p:sp>
      </p:grp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7086600" y="4706791"/>
            <a:ext cx="1752811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/>
                </a:solidFill>
                <a:latin typeface="Rubik" charset="0"/>
                <a:cs typeface="Rubik" charset="0"/>
              </a:rPr>
              <a:t>2011 © Julie </a:t>
            </a:r>
            <a:r>
              <a:rPr lang="en-US" sz="1000" dirty="0" err="1">
                <a:solidFill>
                  <a:schemeClr val="bg1"/>
                </a:solidFill>
                <a:latin typeface="Rubik" charset="0"/>
                <a:cs typeface="Rubik" charset="0"/>
              </a:rPr>
              <a:t>Dermansky</a:t>
            </a:r>
            <a:endParaRPr lang="en-US" sz="1000" dirty="0">
              <a:solidFill>
                <a:schemeClr val="bg1"/>
              </a:solidFill>
              <a:latin typeface="Rubik" charset="0"/>
              <a:cs typeface="Rubik" charset="0"/>
            </a:endParaRPr>
          </a:p>
        </p:txBody>
      </p:sp>
      <p:sp>
        <p:nvSpPr>
          <p:cNvPr id="17" name="TextBox 34"/>
          <p:cNvSpPr txBox="1">
            <a:spLocks noChangeArrowheads="1"/>
          </p:cNvSpPr>
          <p:nvPr/>
        </p:nvSpPr>
        <p:spPr bwMode="auto">
          <a:xfrm>
            <a:off x="4876800" y="4552909"/>
            <a:ext cx="2210066" cy="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  <a:latin typeface="Rubik" charset="0"/>
                <a:cs typeface="Rubik" charset="0"/>
              </a:rPr>
              <a:t>“cancer alley”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181600" y="4173714"/>
            <a:ext cx="3581400" cy="2368550"/>
            <a:chOff x="4800600" y="3963895"/>
            <a:chExt cx="3926578" cy="2673236"/>
          </a:xfrm>
        </p:grpSpPr>
        <p:pic>
          <p:nvPicPr>
            <p:cNvPr id="2" name="Picture 1" descr="JD Town hall mtg stop fracking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963895"/>
              <a:ext cx="3926578" cy="2667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6876" name="TextBox 12"/>
            <p:cNvSpPr txBox="1">
              <a:spLocks noChangeArrowheads="1"/>
            </p:cNvSpPr>
            <p:nvPr/>
          </p:nvSpPr>
          <p:spPr bwMode="auto">
            <a:xfrm>
              <a:off x="4876798" y="6324600"/>
              <a:ext cx="2263038" cy="31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</a:rPr>
                <a:t>© Julie Dermansky photos</a:t>
              </a:r>
            </a:p>
          </p:txBody>
        </p:sp>
      </p:grpSp>
      <p:pic>
        <p:nvPicPr>
          <p:cNvPr id="18" name="Picture 1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20791" r="38683" b="37221"/>
          <a:stretch/>
        </p:blipFill>
        <p:spPr>
          <a:xfrm>
            <a:off x="152400" y="976489"/>
            <a:ext cx="3962400" cy="2514600"/>
          </a:xfrm>
          <a:prstGeom prst="rect">
            <a:avLst/>
          </a:prstGeom>
        </p:spPr>
      </p:pic>
      <p:pic>
        <p:nvPicPr>
          <p:cNvPr id="36872" name="Picture 18" descr="ALERT logo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52145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MM sick still trail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2378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0" y="228600"/>
            <a:ext cx="8839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400" dirty="0">
                <a:solidFill>
                  <a:srgbClr val="1D81C6"/>
                </a:solidFill>
              </a:rPr>
              <a:t>Reducing</a:t>
            </a:r>
            <a:r>
              <a:rPr lang="en-US" sz="3400" dirty="0">
                <a:solidFill>
                  <a:srgbClr val="000000"/>
                </a:solidFill>
              </a:rPr>
              <a:t> </a:t>
            </a:r>
            <a:r>
              <a:rPr lang="en-US" sz="3400" dirty="0"/>
              <a:t>o</a:t>
            </a:r>
            <a:r>
              <a:rPr lang="en-US" sz="3400" dirty="0" smtClean="0"/>
              <a:t>il-chemical </a:t>
            </a:r>
            <a:r>
              <a:rPr lang="en-US" sz="3400" dirty="0">
                <a:solidFill>
                  <a:srgbClr val="1D81C6"/>
                </a:solidFill>
              </a:rPr>
              <a:t>body burdens</a:t>
            </a:r>
          </a:p>
        </p:txBody>
      </p:sp>
      <p:sp>
        <p:nvSpPr>
          <p:cNvPr id="3" name="Magnetic Disk 2"/>
          <p:cNvSpPr/>
          <p:nvPr/>
        </p:nvSpPr>
        <p:spPr>
          <a:xfrm>
            <a:off x="1828800" y="1944688"/>
            <a:ext cx="2209800" cy="2840037"/>
          </a:xfrm>
          <a:prstGeom prst="flowChartMagneticDisk">
            <a:avLst/>
          </a:prstGeom>
          <a:solidFill>
            <a:srgbClr val="815000"/>
          </a:solidFill>
          <a:ln w="63500" cap="flat" cmpd="sng" algn="ctr">
            <a:solidFill>
              <a:srgbClr val="51270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0963" name="Group 52"/>
          <p:cNvGrpSpPr>
            <a:grpSpLocks/>
          </p:cNvGrpSpPr>
          <p:nvPr/>
        </p:nvGrpSpPr>
        <p:grpSpPr bwMode="auto">
          <a:xfrm>
            <a:off x="1998663" y="1295400"/>
            <a:ext cx="1935162" cy="5181600"/>
            <a:chOff x="-1525133" y="1927860"/>
            <a:chExt cx="1106999" cy="3277882"/>
          </a:xfrm>
        </p:grpSpPr>
        <p:grpSp>
          <p:nvGrpSpPr>
            <p:cNvPr id="40982" name="Group 18"/>
            <p:cNvGrpSpPr>
              <a:grpSpLocks/>
            </p:cNvGrpSpPr>
            <p:nvPr/>
          </p:nvGrpSpPr>
          <p:grpSpPr bwMode="auto">
            <a:xfrm>
              <a:off x="-1525133" y="1927860"/>
              <a:ext cx="1106999" cy="3277882"/>
              <a:chOff x="5791029" y="1752600"/>
              <a:chExt cx="1905078" cy="5509042"/>
            </a:xfrm>
          </p:grpSpPr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7008466" y="1752600"/>
                <a:ext cx="687641" cy="762894"/>
              </a:xfrm>
              <a:prstGeom prst="ellipse">
                <a:avLst/>
              </a:prstGeom>
              <a:solidFill>
                <a:srgbClr val="0081C6"/>
              </a:solidFill>
              <a:ln w="9525">
                <a:solidFill>
                  <a:srgbClr val="0081C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>
                <a:off x="6627138" y="6346844"/>
                <a:ext cx="459469" cy="305496"/>
              </a:xfrm>
              <a:prstGeom prst="ellipse">
                <a:avLst/>
              </a:prstGeom>
              <a:solidFill>
                <a:srgbClr val="0081C6"/>
              </a:solidFill>
              <a:ln w="9525">
                <a:solidFill>
                  <a:srgbClr val="0081C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5791029" y="6235448"/>
                <a:ext cx="456344" cy="305496"/>
              </a:xfrm>
              <a:prstGeom prst="ellipse">
                <a:avLst/>
              </a:prstGeom>
              <a:solidFill>
                <a:srgbClr val="0081C6"/>
              </a:solidFill>
              <a:ln w="9525">
                <a:solidFill>
                  <a:srgbClr val="0081C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" name="Arc 25"/>
              <p:cNvSpPr>
                <a:spLocks noChangeArrowheads="1"/>
              </p:cNvSpPr>
              <p:nvPr/>
            </p:nvSpPr>
            <p:spPr bwMode="auto">
              <a:xfrm>
                <a:off x="6781857" y="5509686"/>
                <a:ext cx="153156" cy="1751956"/>
              </a:xfrm>
              <a:custGeom>
                <a:avLst/>
                <a:gdLst>
                  <a:gd name="T0" fmla="*/ 76495 w 152991"/>
                  <a:gd name="T1" fmla="*/ 0 h 1751853"/>
                  <a:gd name="T2" fmla="*/ 76496 w 152991"/>
                  <a:gd name="T3" fmla="*/ 875927 h 1751853"/>
                  <a:gd name="T4" fmla="*/ 152991 w 152991"/>
                  <a:gd name="T5" fmla="*/ 875927 h 1751853"/>
                  <a:gd name="T6" fmla="*/ 0 60000 65536"/>
                  <a:gd name="T7" fmla="*/ 0 60000 65536"/>
                  <a:gd name="T8" fmla="*/ 0 60000 65536"/>
                  <a:gd name="T9" fmla="*/ 76495 w 152991"/>
                  <a:gd name="T10" fmla="*/ 0 h 1751853"/>
                  <a:gd name="T11" fmla="*/ 152991 w 152991"/>
                  <a:gd name="T12" fmla="*/ 875927 h 17518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2991" h="1751853" stroke="0">
                    <a:moveTo>
                      <a:pt x="76495" y="0"/>
                    </a:moveTo>
                    <a:lnTo>
                      <a:pt x="76494" y="0"/>
                    </a:lnTo>
                    <a:cubicBezTo>
                      <a:pt x="118742" y="0"/>
                      <a:pt x="152991" y="392165"/>
                      <a:pt x="152991" y="875927"/>
                    </a:cubicBezTo>
                    <a:lnTo>
                      <a:pt x="76496" y="875927"/>
                    </a:lnTo>
                    <a:close/>
                  </a:path>
                  <a:path w="152991" h="1751853" fill="none">
                    <a:moveTo>
                      <a:pt x="76495" y="0"/>
                    </a:moveTo>
                    <a:lnTo>
                      <a:pt x="76494" y="0"/>
                    </a:lnTo>
                    <a:cubicBezTo>
                      <a:pt x="118742" y="0"/>
                      <a:pt x="152991" y="392165"/>
                      <a:pt x="152991" y="875927"/>
                    </a:cubicBezTo>
                  </a:path>
                </a:pathLst>
              </a:custGeom>
              <a:solidFill>
                <a:srgbClr val="0081C6"/>
              </a:solidFill>
              <a:ln w="25400">
                <a:solidFill>
                  <a:srgbClr val="0081C6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Arc 26"/>
              <p:cNvSpPr>
                <a:spLocks noChangeArrowheads="1"/>
              </p:cNvSpPr>
              <p:nvPr/>
            </p:nvSpPr>
            <p:spPr bwMode="auto">
              <a:xfrm>
                <a:off x="5944185" y="5396602"/>
                <a:ext cx="151593" cy="1753644"/>
              </a:xfrm>
              <a:custGeom>
                <a:avLst/>
                <a:gdLst>
                  <a:gd name="T0" fmla="*/ 75539 w 151078"/>
                  <a:gd name="T1" fmla="*/ 0 h 1753721"/>
                  <a:gd name="T2" fmla="*/ 75539 w 151078"/>
                  <a:gd name="T3" fmla="*/ 876861 h 1753721"/>
                  <a:gd name="T4" fmla="*/ 151078 w 151078"/>
                  <a:gd name="T5" fmla="*/ 876861 h 1753721"/>
                  <a:gd name="T6" fmla="*/ 0 60000 65536"/>
                  <a:gd name="T7" fmla="*/ 0 60000 65536"/>
                  <a:gd name="T8" fmla="*/ 0 60000 65536"/>
                  <a:gd name="T9" fmla="*/ 75539 w 151078"/>
                  <a:gd name="T10" fmla="*/ 0 h 1753721"/>
                  <a:gd name="T11" fmla="*/ 151078 w 151078"/>
                  <a:gd name="T12" fmla="*/ 876861 h 17537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1078" h="1753721" stroke="0">
                    <a:moveTo>
                      <a:pt x="75539" y="0"/>
                    </a:moveTo>
                    <a:lnTo>
                      <a:pt x="75538" y="0"/>
                    </a:lnTo>
                    <a:cubicBezTo>
                      <a:pt x="117258" y="0"/>
                      <a:pt x="151078" y="392584"/>
                      <a:pt x="151078" y="876861"/>
                    </a:cubicBezTo>
                    <a:lnTo>
                      <a:pt x="75539" y="876861"/>
                    </a:lnTo>
                    <a:close/>
                  </a:path>
                  <a:path w="151078" h="1753721" fill="none">
                    <a:moveTo>
                      <a:pt x="75539" y="0"/>
                    </a:moveTo>
                    <a:lnTo>
                      <a:pt x="75538" y="0"/>
                    </a:lnTo>
                    <a:cubicBezTo>
                      <a:pt x="117258" y="0"/>
                      <a:pt x="151078" y="392584"/>
                      <a:pt x="151078" y="876861"/>
                    </a:cubicBezTo>
                  </a:path>
                </a:pathLst>
              </a:custGeom>
              <a:solidFill>
                <a:srgbClr val="0081C6"/>
              </a:solidFill>
              <a:ln w="25400">
                <a:solidFill>
                  <a:srgbClr val="0081C6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0983" name="Group 49"/>
            <p:cNvGrpSpPr>
              <a:grpSpLocks/>
            </p:cNvGrpSpPr>
            <p:nvPr/>
          </p:nvGrpSpPr>
          <p:grpSpPr bwMode="auto">
            <a:xfrm>
              <a:off x="-781050" y="2057400"/>
              <a:ext cx="342900" cy="228601"/>
              <a:chOff x="2259013" y="2057399"/>
              <a:chExt cx="342900" cy="228601"/>
            </a:xfrm>
          </p:grpSpPr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2258681" y="2056403"/>
                <a:ext cx="115332" cy="11548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Minus 24"/>
              <p:cNvSpPr>
                <a:spLocks noChangeArrowheads="1"/>
              </p:cNvSpPr>
              <p:nvPr/>
            </p:nvSpPr>
            <p:spPr bwMode="auto">
              <a:xfrm>
                <a:off x="2286833" y="2240182"/>
                <a:ext cx="238835" cy="47200"/>
              </a:xfrm>
              <a:custGeom>
                <a:avLst/>
                <a:gdLst>
                  <a:gd name="T0" fmla="*/ 236070 w 272142"/>
                  <a:gd name="T1" fmla="*/ 18415 h 36830"/>
                  <a:gd name="T2" fmla="*/ 136071 w 272142"/>
                  <a:gd name="T3" fmla="*/ 22746 h 36830"/>
                  <a:gd name="T4" fmla="*/ 36072 w 272142"/>
                  <a:gd name="T5" fmla="*/ 18415 h 36830"/>
                  <a:gd name="T6" fmla="*/ 136071 w 272142"/>
                  <a:gd name="T7" fmla="*/ 14084 h 36830"/>
                  <a:gd name="T8" fmla="*/ 0 60000 65536"/>
                  <a:gd name="T9" fmla="*/ 1 60000 65536"/>
                  <a:gd name="T10" fmla="*/ 2 60000 65536"/>
                  <a:gd name="T11" fmla="*/ 3 60000 65536"/>
                  <a:gd name="T12" fmla="*/ 36072 w 272142"/>
                  <a:gd name="T13" fmla="*/ 14084 h 36830"/>
                  <a:gd name="T14" fmla="*/ 236070 w 272142"/>
                  <a:gd name="T15" fmla="*/ 22746 h 368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142" h="36830">
                    <a:moveTo>
                      <a:pt x="36072" y="14084"/>
                    </a:moveTo>
                    <a:lnTo>
                      <a:pt x="236070" y="14084"/>
                    </a:lnTo>
                    <a:lnTo>
                      <a:pt x="236070" y="22746"/>
                    </a:lnTo>
                    <a:lnTo>
                      <a:pt x="36072" y="227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2487527" y="2056403"/>
                <a:ext cx="114423" cy="115489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Oval 60"/>
          <p:cNvSpPr/>
          <p:nvPr/>
        </p:nvSpPr>
        <p:spPr>
          <a:xfrm flipV="1">
            <a:off x="1828800" y="3581400"/>
            <a:ext cx="2209800" cy="381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 flipV="1">
            <a:off x="1828800" y="2971800"/>
            <a:ext cx="2209800" cy="381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62200" y="2293938"/>
            <a:ext cx="865188" cy="830262"/>
            <a:chOff x="3160747" y="1427636"/>
            <a:chExt cx="864973" cy="830813"/>
          </a:xfrm>
        </p:grpSpPr>
        <p:sp>
          <p:nvSpPr>
            <p:cNvPr id="5" name="Teardrop 4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0981" name="Picture 32" descr="Mr. Ick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68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2514600" y="2446338"/>
            <a:ext cx="865188" cy="830262"/>
            <a:chOff x="3160747" y="1427636"/>
            <a:chExt cx="864973" cy="830813"/>
          </a:xfrm>
        </p:grpSpPr>
        <p:sp>
          <p:nvSpPr>
            <p:cNvPr id="58" name="Teardrop 57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0977" name="Picture 32" descr="Mr. Ick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2667000" y="2598738"/>
            <a:ext cx="865188" cy="830262"/>
            <a:chOff x="3160747" y="1427636"/>
            <a:chExt cx="864973" cy="830813"/>
          </a:xfrm>
        </p:grpSpPr>
        <p:sp>
          <p:nvSpPr>
            <p:cNvPr id="63" name="Teardrop 62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0975" name="Picture 32" descr="Mr. Ick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33400" y="2192691"/>
            <a:ext cx="4114800" cy="238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38138" indent="-338138" eaLnBrk="1" hangingPunct="1">
              <a:buClr>
                <a:srgbClr val="1D81C6"/>
              </a:buClr>
              <a:buFont typeface="Arial"/>
              <a:buChar char="•"/>
              <a:defRPr/>
            </a:pPr>
            <a:r>
              <a:rPr lang="en-US" sz="2800" dirty="0" smtClean="0"/>
              <a:t>Your body</a:t>
            </a:r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300" dirty="0"/>
          </a:p>
          <a:p>
            <a:pPr marL="342900" indent="-342900"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sz="2800" dirty="0" smtClean="0"/>
              <a:t>Your home</a:t>
            </a:r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300" dirty="0" smtClean="0"/>
          </a:p>
          <a:p>
            <a:pPr marL="342900" indent="-342900"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sz="2800" dirty="0" smtClean="0"/>
              <a:t>Your community</a:t>
            </a:r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300" dirty="0" smtClean="0"/>
          </a:p>
          <a:p>
            <a:pPr marL="342900" indent="-342900"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sz="2800" dirty="0" smtClean="0"/>
              <a:t>Get qualified medical treatment</a:t>
            </a:r>
          </a:p>
        </p:txBody>
      </p:sp>
      <p:sp>
        <p:nvSpPr>
          <p:cNvPr id="40973" name="TextBox 3"/>
          <p:cNvSpPr txBox="1">
            <a:spLocks noChangeArrowheads="1"/>
          </p:cNvSpPr>
          <p:nvPr/>
        </p:nvSpPr>
        <p:spPr bwMode="auto">
          <a:xfrm>
            <a:off x="228600" y="59436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/>
              <a:t>www.therisingfilm.tv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4405E-6 8.30442E-6 C -0.00191 -0.02359 -0.00851 -0.04533 -0.01476 -0.06708 C -0.01701 -0.07448 -0.0191 -0.0909 -0.025 -0.09646 C -0.02847 -0.09993 -0.03246 -0.10247 -0.03541 -0.1064 C -0.03749 -0.10918 -0.03923 -0.11195 -0.04131 -0.11427 C -0.06127 -0.13555 -0.04253 -0.11519 -0.05467 -0.12421 C -0.06613 -0.13277 -0.07151 -0.13671 -0.08418 -0.14179 C -0.09181 -0.14873 -0.1024 -0.1529 -0.11073 -0.15752 C -0.12219 -0.164 -0.11108 -0.15891 -0.12409 -0.16932 C -0.12965 -0.17372 -0.13711 -0.17719 -0.14318 -0.17927 C -0.15065 -0.18575 -0.16106 -0.18875 -0.16974 -0.19107 C -0.17234 -0.19037 -0.1772 -0.18898 -0.1772 -0.18898 " pathEditMode="relative" ptsTypes="fffffffffff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4395 C -0.00278 0.01527 -0.00608 -0.01064 -0.0092 -0.03678 C -0.01041 -0.04557 -0.01146 -0.06523 -0.01441 -0.07171 C -0.01614 -0.07587 -0.01805 -0.07888 -0.01961 -0.08374 C -0.02065 -0.08698 -0.02152 -0.09022 -0.02256 -0.09299 C -0.03263 -0.11844 -0.02308 -0.09415 -0.02916 -0.10502 C -0.03471 -0.1152 -0.03766 -0.11982 -0.04391 -0.12584 C -0.0479 -0.13417 -0.05311 -0.13926 -0.05693 -0.14458 C -0.063 -0.15244 -0.05762 -0.14643 -0.06404 -0.15869 C -0.06682 -0.16401 -0.07064 -0.16817 -0.07359 -0.17072 C -0.07723 -0.17835 -0.08261 -0.18205 -0.08695 -0.18413 C -0.08817 -0.1839 -0.09025 -0.18228 -0.09025 -0.18205 " pathEditMode="relative" rAng="0" ptsTypes="fffffffffffA"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3" y="-11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318E-6 2.08189E-6 C -0.00069 -0.03516 -0.00277 -0.06732 -0.00468 -0.0997 C -0.00538 -0.11057 -0.0059 -0.13509 -0.00781 -0.14319 C -0.00885 -0.14828 -0.01006 -0.15198 -0.01093 -0.15799 C -0.01163 -0.16216 -0.01215 -0.16609 -0.01267 -0.16956 C -0.01891 -0.20102 -0.01301 -0.17095 -0.01683 -0.18436 C -0.0203 -0.19709 -0.02204 -0.20287 -0.02586 -0.21027 C -0.02829 -0.22068 -0.03141 -0.22693 -0.03384 -0.23364 C -0.03748 -0.24335 -0.03419 -0.23595 -0.038 -0.25099 C -0.03974 -0.25769 -0.042 -0.26278 -0.04391 -0.26602 C -0.04616 -0.27551 -0.04929 -0.28013 -0.05206 -0.28314 C -0.05276 -0.28244 -0.05415 -0.28036 -0.05415 -0.28013 " pathEditMode="relative" rAng="0" ptsTypes="fffffffffffA">
                                      <p:cBhvr>
                                        <p:cTn id="3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" y="-14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7154E-6 -1.11728E-6 L 0.00417 0.094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1" grpId="0" animBg="1"/>
      <p:bldP spid="62" grpId="0" animBg="1"/>
      <p:bldP spid="62" grpId="1" animBg="1"/>
      <p:bldP spid="62" grpId="2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/>
          <p:cNvSpPr txBox="1">
            <a:spLocks/>
          </p:cNvSpPr>
          <p:nvPr/>
        </p:nvSpPr>
        <p:spPr bwMode="auto">
          <a:xfrm>
            <a:off x="152400" y="1524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1D81C6"/>
                </a:solidFill>
              </a:rPr>
              <a:t>Understanding immune system response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019175"/>
            <a:ext cx="8534400" cy="685800"/>
          </a:xfrm>
          <a:prstGeom prst="rect">
            <a:avLst/>
          </a:prstGeom>
          <a:solidFill>
            <a:srgbClr val="C7710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04800" y="2314575"/>
            <a:ext cx="2209800" cy="3886200"/>
            <a:chOff x="304799" y="2314222"/>
            <a:chExt cx="2209801" cy="3886200"/>
          </a:xfrm>
        </p:grpSpPr>
        <p:sp>
          <p:nvSpPr>
            <p:cNvPr id="10" name="Rectangle 9"/>
            <p:cNvSpPr/>
            <p:nvPr/>
          </p:nvSpPr>
          <p:spPr>
            <a:xfrm>
              <a:off x="304799" y="2314222"/>
              <a:ext cx="2209801" cy="388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082" name="TextBox 10"/>
            <p:cNvSpPr txBox="1">
              <a:spLocks noChangeArrowheads="1"/>
            </p:cNvSpPr>
            <p:nvPr/>
          </p:nvSpPr>
          <p:spPr bwMode="auto">
            <a:xfrm>
              <a:off x="304799" y="2326046"/>
              <a:ext cx="2195689" cy="830997"/>
            </a:xfrm>
            <a:prstGeom prst="rect">
              <a:avLst/>
            </a:prstGeom>
            <a:solidFill>
              <a:srgbClr val="C77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  <a:latin typeface="Arial Black" charset="0"/>
                  <a:cs typeface="Arial Black" charset="0"/>
                </a:rPr>
                <a:t>Allergen</a:t>
              </a:r>
            </a:p>
            <a:p>
              <a:pPr algn="ctr" eaLnBrk="1" hangingPunct="1"/>
              <a:r>
                <a:rPr lang="en-US">
                  <a:solidFill>
                    <a:srgbClr val="000000"/>
                  </a:solidFill>
                  <a:latin typeface="Arial Black" charset="0"/>
                  <a:cs typeface="Arial Black" charset="0"/>
                </a:rPr>
                <a:t>(natural)</a:t>
              </a: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3375" y="3159125"/>
            <a:ext cx="213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Food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Pollen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Plants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Feathers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Pet dander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Smoke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Bee &amp; snake venom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343400" y="2319338"/>
            <a:ext cx="2209800" cy="3886200"/>
            <a:chOff x="2895600" y="1295400"/>
            <a:chExt cx="2209800" cy="3886200"/>
          </a:xfrm>
        </p:grpSpPr>
        <p:sp>
          <p:nvSpPr>
            <p:cNvPr id="13" name="Rectangle 12"/>
            <p:cNvSpPr/>
            <p:nvPr/>
          </p:nvSpPr>
          <p:spPr>
            <a:xfrm>
              <a:off x="2895600" y="1295400"/>
              <a:ext cx="2209800" cy="388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079" name="TextBox 14"/>
            <p:cNvSpPr txBox="1">
              <a:spLocks noChangeArrowheads="1"/>
            </p:cNvSpPr>
            <p:nvPr/>
          </p:nvSpPr>
          <p:spPr bwMode="auto">
            <a:xfrm>
              <a:off x="2895600" y="1316181"/>
              <a:ext cx="2209800" cy="769441"/>
            </a:xfrm>
            <a:prstGeom prst="rect">
              <a:avLst/>
            </a:prstGeom>
            <a:solidFill>
              <a:srgbClr val="C77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00">
                  <a:latin typeface="Arial Black" charset="0"/>
                  <a:cs typeface="Arial Black" charset="0"/>
                </a:rPr>
                <a:t>Non-allergen</a:t>
              </a:r>
            </a:p>
            <a:p>
              <a:pPr algn="ctr" eaLnBrk="1" hangingPunct="1"/>
              <a:endParaRPr lang="en-US" sz="2200">
                <a:latin typeface="Arial Black" charset="0"/>
                <a:cs typeface="Arial Black" charset="0"/>
              </a:endParaRPr>
            </a:p>
          </p:txBody>
        </p:sp>
        <p:sp>
          <p:nvSpPr>
            <p:cNvPr id="45080" name="TextBox 39"/>
            <p:cNvSpPr txBox="1">
              <a:spLocks noChangeArrowheads="1"/>
            </p:cNvSpPr>
            <p:nvPr/>
          </p:nvSpPr>
          <p:spPr bwMode="auto">
            <a:xfrm>
              <a:off x="2895600" y="1654735"/>
              <a:ext cx="22098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00">
                  <a:latin typeface="Arial Black" charset="0"/>
                  <a:cs typeface="Arial Black" charset="0"/>
                </a:rPr>
                <a:t>(natural)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371975" y="3152775"/>
            <a:ext cx="2133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Bacteria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Parasites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Viruses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endParaRPr lang="en-US"/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Mold spores (fungi)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705600" y="2314575"/>
            <a:ext cx="2209800" cy="3886200"/>
            <a:chOff x="2895600" y="1295400"/>
            <a:chExt cx="2209800" cy="3886200"/>
          </a:xfrm>
        </p:grpSpPr>
        <p:sp>
          <p:nvSpPr>
            <p:cNvPr id="20" name="Rectangle 19"/>
            <p:cNvSpPr/>
            <p:nvPr/>
          </p:nvSpPr>
          <p:spPr>
            <a:xfrm>
              <a:off x="2895600" y="1295400"/>
              <a:ext cx="2209800" cy="388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076" name="TextBox 20"/>
            <p:cNvSpPr txBox="1">
              <a:spLocks noChangeArrowheads="1"/>
            </p:cNvSpPr>
            <p:nvPr/>
          </p:nvSpPr>
          <p:spPr bwMode="auto">
            <a:xfrm>
              <a:off x="2909711" y="1307224"/>
              <a:ext cx="2161822" cy="769441"/>
            </a:xfrm>
            <a:prstGeom prst="rect">
              <a:avLst/>
            </a:prstGeom>
            <a:solidFill>
              <a:srgbClr val="C77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00">
                  <a:latin typeface="Arial Black" charset="0"/>
                  <a:cs typeface="Arial Black" charset="0"/>
                </a:rPr>
                <a:t>Non-allergen</a:t>
              </a:r>
            </a:p>
            <a:p>
              <a:pPr algn="ctr" eaLnBrk="1" hangingPunct="1"/>
              <a:endParaRPr lang="en-US" sz="2200">
                <a:latin typeface="Arial Black" charset="0"/>
                <a:cs typeface="Arial Black" charset="0"/>
              </a:endParaRPr>
            </a:p>
          </p:txBody>
        </p:sp>
        <p:sp>
          <p:nvSpPr>
            <p:cNvPr id="45077" name="TextBox 41"/>
            <p:cNvSpPr txBox="1">
              <a:spLocks noChangeArrowheads="1"/>
            </p:cNvSpPr>
            <p:nvPr/>
          </p:nvSpPr>
          <p:spPr bwMode="auto">
            <a:xfrm>
              <a:off x="2909711" y="1635682"/>
              <a:ext cx="2161822" cy="35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200">
                  <a:latin typeface="Arial Black" charset="0"/>
                  <a:cs typeface="Arial Black" charset="0"/>
                </a:rPr>
                <a:t>(man-made)</a:t>
              </a: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734175" y="3152775"/>
            <a:ext cx="2257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 sz="2200"/>
              <a:t>Oil-Chemical </a:t>
            </a:r>
            <a:r>
              <a:rPr lang="en-US"/>
              <a:t>pollutants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 sz="2200"/>
              <a:t>Transplanted </a:t>
            </a:r>
            <a:r>
              <a:rPr lang="en-US"/>
              <a:t>tissue cells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/>
              <a:t>Blood transfusions</a:t>
            </a:r>
          </a:p>
          <a:p>
            <a:pPr eaLnBrk="1" hangingPunct="1">
              <a:buClr>
                <a:srgbClr val="C7710B"/>
              </a:buClr>
              <a:buFont typeface="Arial" charset="0"/>
              <a:buChar char="•"/>
            </a:pPr>
            <a:r>
              <a:rPr lang="en-US" sz="2000"/>
              <a:t>Pharmaceutica</a:t>
            </a:r>
            <a:r>
              <a:rPr lang="en-US" sz="2200"/>
              <a:t>l </a:t>
            </a:r>
            <a:r>
              <a:rPr lang="en-US"/>
              <a:t>drugs</a:t>
            </a:r>
          </a:p>
        </p:txBody>
      </p:sp>
      <p:sp>
        <p:nvSpPr>
          <p:cNvPr id="45066" name="TextBox 6"/>
          <p:cNvSpPr txBox="1">
            <a:spLocks noChangeArrowheads="1"/>
          </p:cNvSpPr>
          <p:nvPr/>
        </p:nvSpPr>
        <p:spPr bwMode="auto">
          <a:xfrm>
            <a:off x="885825" y="1704975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A</a:t>
            </a:r>
          </a:p>
        </p:txBody>
      </p:sp>
      <p:sp>
        <p:nvSpPr>
          <p:cNvPr id="45067" name="TextBox 29"/>
          <p:cNvSpPr txBox="1">
            <a:spLocks noChangeArrowheads="1"/>
          </p:cNvSpPr>
          <p:nvPr/>
        </p:nvSpPr>
        <p:spPr bwMode="auto">
          <a:xfrm>
            <a:off x="4924425" y="1704975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B</a:t>
            </a:r>
          </a:p>
        </p:txBody>
      </p:sp>
      <p:sp>
        <p:nvSpPr>
          <p:cNvPr id="45068" name="TextBox 30"/>
          <p:cNvSpPr txBox="1">
            <a:spLocks noChangeArrowheads="1"/>
          </p:cNvSpPr>
          <p:nvPr/>
        </p:nvSpPr>
        <p:spPr bwMode="auto">
          <a:xfrm>
            <a:off x="7315200" y="1704975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C</a:t>
            </a: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870075" y="1782763"/>
            <a:ext cx="2971800" cy="4752975"/>
            <a:chOff x="1850927" y="1642932"/>
            <a:chExt cx="2971800" cy="4752572"/>
          </a:xfrm>
        </p:grpSpPr>
        <p:sp>
          <p:nvSpPr>
            <p:cNvPr id="28" name="Explosion 2 27"/>
            <p:cNvSpPr/>
            <p:nvPr/>
          </p:nvSpPr>
          <p:spPr>
            <a:xfrm rot="20147064">
              <a:off x="1850927" y="1642932"/>
              <a:ext cx="2971800" cy="4752572"/>
            </a:xfrm>
            <a:prstGeom prst="irregularSeal2">
              <a:avLst/>
            </a:prstGeom>
            <a:solidFill>
              <a:srgbClr val="FFFFFF"/>
            </a:solidFill>
            <a:ln w="38100" cmpd="sng">
              <a:solidFill>
                <a:srgbClr val="1D81C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074" name="TextBox 26"/>
            <p:cNvSpPr txBox="1">
              <a:spLocks noChangeArrowheads="1"/>
            </p:cNvSpPr>
            <p:nvPr/>
          </p:nvSpPr>
          <p:spPr bwMode="auto">
            <a:xfrm>
              <a:off x="2407493" y="2695828"/>
              <a:ext cx="1905000" cy="28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solidFill>
                    <a:srgbClr val="1D81C6"/>
                  </a:solidFill>
                </a:rPr>
                <a:t>     Cough</a:t>
              </a:r>
            </a:p>
            <a:p>
              <a:pPr algn="ctr" eaLnBrk="1" hangingPunct="1"/>
              <a:r>
                <a:rPr lang="en-US" sz="2200">
                  <a:solidFill>
                    <a:srgbClr val="1D81C6"/>
                  </a:solidFill>
                </a:rPr>
                <a:t>Cold/flu</a:t>
              </a:r>
            </a:p>
            <a:p>
              <a:pPr algn="ctr" eaLnBrk="1" hangingPunct="1"/>
              <a:r>
                <a:rPr lang="en-US" sz="2200">
                  <a:solidFill>
                    <a:srgbClr val="1D81C6"/>
                  </a:solidFill>
                </a:rPr>
                <a:t>Eye &amp; nose irritation</a:t>
              </a:r>
            </a:p>
            <a:p>
              <a:pPr eaLnBrk="1" hangingPunct="1"/>
              <a:r>
                <a:rPr lang="en-US" sz="2200">
                  <a:solidFill>
                    <a:srgbClr val="1D81C6"/>
                  </a:solidFill>
                </a:rPr>
                <a:t> Sore throat</a:t>
              </a:r>
            </a:p>
            <a:p>
              <a:pPr algn="ctr" eaLnBrk="1" hangingPunct="1"/>
              <a:r>
                <a:rPr lang="en-US" sz="2200">
                  <a:solidFill>
                    <a:srgbClr val="1D81C6"/>
                  </a:solidFill>
                </a:rPr>
                <a:t>Headache</a:t>
              </a:r>
            </a:p>
            <a:p>
              <a:pPr algn="ctr" eaLnBrk="1" hangingPunct="1"/>
              <a:r>
                <a:rPr lang="en-US" sz="2200">
                  <a:solidFill>
                    <a:srgbClr val="1D81C6"/>
                  </a:solidFill>
                </a:rPr>
                <a:t>Dizziness</a:t>
              </a:r>
            </a:p>
            <a:p>
              <a:pPr algn="ctr" eaLnBrk="1" hangingPunct="1"/>
              <a:r>
                <a:rPr lang="en-US" sz="2200">
                  <a:solidFill>
                    <a:srgbClr val="1D81C6"/>
                  </a:solidFill>
                </a:rPr>
                <a:t>Skin rash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9090" y="1105202"/>
            <a:ext cx="794582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>
                  <a:solidFill>
                    <a:srgbClr val="C7710B"/>
                  </a:solidFill>
                </a:ln>
                <a:latin typeface="Arial Black"/>
                <a:cs typeface="Arial Black"/>
              </a:rPr>
              <a:t>Antigen (foreign substance)</a:t>
            </a:r>
          </a:p>
        </p:txBody>
      </p:sp>
      <p:pic>
        <p:nvPicPr>
          <p:cNvPr id="45071" name="Picture 18" descr="ALERT 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514600" y="1751013"/>
            <a:ext cx="1828800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>
                <a:solidFill>
                  <a:srgbClr val="1D81C6"/>
                </a:solidFill>
                <a:latin typeface="Avenir Book" charset="0"/>
                <a:cs typeface="Avenir Book" charset="0"/>
              </a:rPr>
              <a:t>Reaction!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839200" cy="838200"/>
          </a:xfrm>
        </p:spPr>
        <p:txBody>
          <a:bodyPr/>
          <a:lstStyle/>
          <a:p>
            <a:r>
              <a:rPr lang="en-US" sz="3400">
                <a:latin typeface="Arial" charset="0"/>
                <a:ea typeface="ＭＳ Ｐゴシック" charset="0"/>
                <a:cs typeface="ＭＳ Ｐゴシック" charset="0"/>
              </a:rPr>
              <a:t>Talking with your health care provider</a:t>
            </a:r>
          </a:p>
        </p:txBody>
      </p:sp>
      <p:pic>
        <p:nvPicPr>
          <p:cNvPr id="43010" name="Picture 18" descr="ALERT 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9"/>
          <p:cNvSpPr txBox="1">
            <a:spLocks noChangeArrowheads="1"/>
          </p:cNvSpPr>
          <p:nvPr/>
        </p:nvSpPr>
        <p:spPr bwMode="auto">
          <a:xfrm>
            <a:off x="685800" y="4006840"/>
            <a:ext cx="8077200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1D81C6"/>
              </a:buClr>
              <a:defRPr/>
            </a:pPr>
            <a:endParaRPr lang="en-US" sz="600" dirty="0" smtClean="0"/>
          </a:p>
          <a:p>
            <a:pPr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1D81C6"/>
                </a:solidFill>
              </a:rPr>
              <a:t>Talk</a:t>
            </a:r>
            <a:r>
              <a:rPr lang="en-US" dirty="0" smtClean="0">
                <a:solidFill>
                  <a:srgbClr val="1D81C6"/>
                </a:solidFill>
              </a:rPr>
              <a:t> </a:t>
            </a:r>
            <a:r>
              <a:rPr lang="en-US" dirty="0" smtClean="0"/>
              <a:t>with your neighbors – do others have similar health issues? Who is their HCP? What tests &amp; treatments?</a:t>
            </a:r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300" dirty="0" smtClean="0"/>
          </a:p>
          <a:p>
            <a:pPr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1D81C6"/>
                </a:solidFill>
              </a:rPr>
              <a:t>Believe</a:t>
            </a:r>
            <a:r>
              <a:rPr lang="en-US" b="1" dirty="0" smtClean="0"/>
              <a:t> </a:t>
            </a:r>
            <a:r>
              <a:rPr lang="en-US" dirty="0" smtClean="0"/>
              <a:t>in yourself – Get an </a:t>
            </a:r>
            <a:r>
              <a:rPr lang="en-US" i="1" dirty="0" smtClean="0"/>
              <a:t>Occupational &amp; Environmental Medicine (OEM) specialist </a:t>
            </a:r>
            <a:r>
              <a:rPr lang="en-US" dirty="0" smtClean="0"/>
              <a:t>if your HCP does not understand what is causing your symptoms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540250" y="1037034"/>
            <a:ext cx="445135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4163" indent="-2841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1D81C6"/>
              </a:buClr>
              <a:defRPr/>
            </a:pPr>
            <a:r>
              <a:rPr lang="en-US" sz="3000" b="1" dirty="0" smtClean="0">
                <a:solidFill>
                  <a:srgbClr val="1D81C6"/>
                </a:solidFill>
              </a:rPr>
              <a:t>Prepare for your visit</a:t>
            </a:r>
            <a:endParaRPr lang="en-US" sz="3000" b="1" dirty="0" smtClean="0"/>
          </a:p>
          <a:p>
            <a:pPr marL="225425" indent="-225425"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sz="2600" b="1" dirty="0" smtClean="0">
                <a:solidFill>
                  <a:srgbClr val="1D81C6"/>
                </a:solidFill>
              </a:rPr>
              <a:t>Ask</a:t>
            </a:r>
            <a:r>
              <a:rPr lang="en-US" sz="2600" dirty="0" smtClean="0"/>
              <a:t>: Is your HCP qualified to treat chemical illnesses?</a:t>
            </a:r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600" dirty="0" smtClean="0"/>
          </a:p>
          <a:p>
            <a:pPr marL="225425" indent="-225425"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1D81C6"/>
                </a:solidFill>
              </a:rPr>
              <a:t>Gather</a:t>
            </a:r>
            <a:r>
              <a:rPr lang="en-US" dirty="0" smtClean="0">
                <a:solidFill>
                  <a:srgbClr val="1D81C6"/>
                </a:solidFill>
              </a:rPr>
              <a:t> </a:t>
            </a:r>
            <a:r>
              <a:rPr lang="en-US" dirty="0" smtClean="0"/>
              <a:t>family’s health &amp; exposure history &amp; symptoms</a:t>
            </a:r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300" dirty="0" smtClean="0"/>
          </a:p>
          <a:p>
            <a:pPr marL="0" indent="0" eaLnBrk="1" hangingPunct="1">
              <a:buClr>
                <a:srgbClr val="1D81C6"/>
              </a:buClr>
              <a:defRPr/>
            </a:pPr>
            <a:endParaRPr lang="en-US" sz="300" dirty="0" smtClean="0"/>
          </a:p>
          <a:p>
            <a:pPr eaLnBrk="1" hangingPunct="1">
              <a:buClr>
                <a:srgbClr val="1D81C6"/>
              </a:buClr>
              <a:buFont typeface="Arial" charset="0"/>
              <a:buChar char="•"/>
              <a:defRPr/>
            </a:pPr>
            <a:r>
              <a:rPr lang="en-US" sz="2600" b="1" dirty="0" smtClean="0">
                <a:solidFill>
                  <a:srgbClr val="1D81C6"/>
                </a:solidFill>
              </a:rPr>
              <a:t>Get </a:t>
            </a:r>
            <a:r>
              <a:rPr lang="en-US" sz="2600" b="1" dirty="0">
                <a:solidFill>
                  <a:srgbClr val="1D81C6"/>
                </a:solidFill>
              </a:rPr>
              <a:t>informed </a:t>
            </a:r>
            <a:r>
              <a:rPr lang="en-US" sz="2600" dirty="0"/>
              <a:t>about tests </a:t>
            </a:r>
            <a:r>
              <a:rPr lang="en-US" sz="2600" dirty="0" smtClean="0"/>
              <a:t>&amp; treatments</a:t>
            </a:r>
            <a:endParaRPr lang="en-US" sz="2600" dirty="0"/>
          </a:p>
        </p:txBody>
      </p:sp>
      <p:pic>
        <p:nvPicPr>
          <p:cNvPr id="43014" name="Picture 1" descr="shutterstock_317554589 doctor vis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6226" r="5247"/>
          <a:stretch>
            <a:fillRect/>
          </a:stretch>
        </p:blipFill>
        <p:spPr bwMode="auto">
          <a:xfrm>
            <a:off x="228600" y="1046163"/>
            <a:ext cx="421798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3"/>
          <p:cNvSpPr txBox="1">
            <a:spLocks noChangeArrowheads="1"/>
          </p:cNvSpPr>
          <p:nvPr/>
        </p:nvSpPr>
        <p:spPr bwMode="auto">
          <a:xfrm>
            <a:off x="228600" y="3838575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Shutterstock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610618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QEESI</a:t>
            </a:r>
            <a:r>
              <a:rPr lang="en-US" sz="1600" i="1" dirty="0"/>
              <a:t>: </a:t>
            </a:r>
            <a:r>
              <a:rPr lang="en-US" sz="1600" dirty="0"/>
              <a:t>Quick Environmental Exposure </a:t>
            </a:r>
            <a:r>
              <a:rPr lang="en-US" sz="1600" dirty="0" smtClean="0"/>
              <a:t>Sensitivity Inventory  </a:t>
            </a:r>
            <a:r>
              <a:rPr lang="en-US" sz="1200" dirty="0" smtClean="0">
                <a:hlinkClick r:id="rId5"/>
              </a:rPr>
              <a:t>http</a:t>
            </a:r>
            <a:r>
              <a:rPr lang="en-US" sz="1200" dirty="0">
                <a:hlinkClick r:id="rId5"/>
              </a:rPr>
              <a:t>://drclaudiamiller.com/qeesitest/</a:t>
            </a:r>
            <a:r>
              <a:rPr lang="en-US" sz="1200" dirty="0"/>
              <a:t> 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122" name="Group 1"/>
          <p:cNvGrpSpPr>
            <a:grpSpLocks/>
          </p:cNvGrpSpPr>
          <p:nvPr/>
        </p:nvGrpSpPr>
        <p:grpSpPr bwMode="auto">
          <a:xfrm>
            <a:off x="0" y="0"/>
            <a:ext cx="9144000" cy="1016000"/>
            <a:chOff x="0" y="0"/>
            <a:chExt cx="9144000" cy="1016160"/>
          </a:xfrm>
        </p:grpSpPr>
        <p:sp>
          <p:nvSpPr>
            <p:cNvPr id="5127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01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6000"/>
                <a:t>TOXIC TRESPASS</a:t>
              </a:r>
            </a:p>
          </p:txBody>
        </p:sp>
        <p:pic>
          <p:nvPicPr>
            <p:cNvPr id="5128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800" y="152475"/>
              <a:ext cx="736600" cy="73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0" y="838200"/>
            <a:ext cx="9144000" cy="584200"/>
            <a:chOff x="0" y="838200"/>
            <a:chExt cx="9144000" cy="584200"/>
          </a:xfrm>
        </p:grpSpPr>
        <p:sp>
          <p:nvSpPr>
            <p:cNvPr id="5125" name="TextBox 8"/>
            <p:cNvSpPr txBox="1">
              <a:spLocks noChangeArrowheads="1"/>
            </p:cNvSpPr>
            <p:nvPr/>
          </p:nvSpPr>
          <p:spPr bwMode="auto">
            <a:xfrm>
              <a:off x="0" y="838200"/>
              <a:ext cx="9144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200"/>
                <a:t>Health Concerns with Oil-Chemical Exposures</a:t>
              </a:r>
            </a:p>
          </p:txBody>
        </p:sp>
        <p:pic>
          <p:nvPicPr>
            <p:cNvPr id="5126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944431"/>
              <a:ext cx="381000" cy="379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Picture 3" descr="Norco Xmas LA 2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0025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457200" y="6324600"/>
            <a:ext cx="1446885" cy="3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76602"/>
                </a:solidFill>
                <a:latin typeface="Arial" charset="0"/>
                <a:ea typeface="ＭＳ Ｐゴシック" charset="0"/>
                <a:cs typeface="ＭＳ Ｐゴシック" charset="0"/>
              </a:rPr>
              <a:t>New Albany shale play in southern IL </a:t>
            </a:r>
            <a:endParaRPr lang="en-US" sz="3600" dirty="0">
              <a:solidFill>
                <a:srgbClr val="F7660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066800" y="1236663"/>
            <a:ext cx="6858000" cy="668337"/>
            <a:chOff x="838200" y="1143000"/>
            <a:chExt cx="7617041" cy="685800"/>
          </a:xfrm>
        </p:grpSpPr>
        <p:sp>
          <p:nvSpPr>
            <p:cNvPr id="12" name="Rectangle 11"/>
            <p:cNvSpPr/>
            <p:nvPr/>
          </p:nvSpPr>
          <p:spPr>
            <a:xfrm>
              <a:off x="838200" y="1143000"/>
              <a:ext cx="7542986" cy="685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12" name="TextBox 12"/>
            <p:cNvSpPr txBox="1">
              <a:spLocks noChangeArrowheads="1"/>
            </p:cNvSpPr>
            <p:nvPr/>
          </p:nvSpPr>
          <p:spPr bwMode="auto">
            <a:xfrm>
              <a:off x="911442" y="1241282"/>
              <a:ext cx="7543799" cy="47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63550" indent="-46355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Char char="à"/>
              </a:pPr>
              <a:r>
                <a:rPr lang="en-US" dirty="0"/>
                <a:t>What does </a:t>
              </a:r>
              <a:r>
                <a:rPr lang="en-US" dirty="0" smtClean="0"/>
                <a:t>our doctor </a:t>
              </a:r>
              <a:r>
                <a:rPr lang="en-US" dirty="0"/>
                <a:t>need to know? Why?</a:t>
              </a:r>
            </a:p>
          </p:txBody>
        </p:sp>
      </p:grpSp>
      <p:sp>
        <p:nvSpPr>
          <p:cNvPr id="47110" name="TextBox 3"/>
          <p:cNvSpPr txBox="1">
            <a:spLocks noChangeArrowheads="1"/>
          </p:cNvSpPr>
          <p:nvPr/>
        </p:nvSpPr>
        <p:spPr bwMode="auto">
          <a:xfrm>
            <a:off x="457200" y="6248400"/>
            <a:ext cx="2057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TEJAS</a:t>
            </a:r>
          </a:p>
        </p:txBody>
      </p:sp>
      <p:pic>
        <p:nvPicPr>
          <p:cNvPr id="4" name="Picture 3" descr="IL Tripp injection sit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19969"/>
          <a:stretch/>
        </p:blipFill>
        <p:spPr>
          <a:xfrm>
            <a:off x="152400" y="1981199"/>
            <a:ext cx="5334000" cy="3308521"/>
          </a:xfrm>
          <a:prstGeom prst="rect">
            <a:avLst/>
          </a:prstGeom>
        </p:spPr>
      </p:pic>
      <p:pic>
        <p:nvPicPr>
          <p:cNvPr id="2" name="Picture 1" descr="IL Tripp class 2 inj well m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18352"/>
            <a:ext cx="3962400" cy="3306247"/>
          </a:xfrm>
          <a:prstGeom prst="rect">
            <a:avLst/>
          </a:prstGeom>
        </p:spPr>
      </p:pic>
      <p:pic>
        <p:nvPicPr>
          <p:cNvPr id="3" name="Picture 2" descr="IL Tripp cancer ma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87" y="1981200"/>
            <a:ext cx="3054724" cy="220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38200"/>
            <a:ext cx="8534400" cy="1295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General Information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Is your HCP qualified to treat oil-chemical illnesses?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Bring your family’s health history &amp; exposure history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2133600"/>
            <a:ext cx="8534400" cy="914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Sources of pollutants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Likely environmental contamination of past O&amp;G activities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3048000"/>
            <a:ext cx="8534400" cy="914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Routes of exposure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Inhalation, drinking water, skin contact, eating farm </a:t>
            </a:r>
            <a:r>
              <a:rPr lang="en-US" dirty="0" smtClean="0">
                <a:solidFill>
                  <a:srgbClr val="000000"/>
                </a:solidFill>
              </a:rPr>
              <a:t>food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3962400"/>
            <a:ext cx="8534400" cy="1295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Supporting evidence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Pets sickened &amp; died; neighbors have similar symptoms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Map water flow, wind roses, soil types, buildings on land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5271911"/>
            <a:ext cx="8534400" cy="914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Course of action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Immediate referral to OEM specialists for kids &amp; adults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7107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6210068"/>
            <a:ext cx="6934200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200" u="sng" dirty="0">
                <a:hlinkClick r:id="rId6"/>
              </a:rPr>
              <a:t>http://energyblog.nationalgeographic.com/2013/10/04/fracking-water-its-just-so-hard-to-clean</a:t>
            </a:r>
            <a:r>
              <a:rPr lang="en-US" sz="1200" u="sng" dirty="0" smtClean="0">
                <a:hlinkClick r:id="rId6"/>
              </a:rPr>
              <a:t>/</a:t>
            </a:r>
            <a:r>
              <a:rPr lang="en-US" sz="1200" dirty="0"/>
              <a:t> </a:t>
            </a:r>
            <a:endParaRPr lang="en-US" sz="1200" u="sng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76602"/>
                </a:solidFill>
                <a:latin typeface="Arial" charset="0"/>
                <a:ea typeface="ＭＳ Ｐゴシック" charset="0"/>
                <a:cs typeface="ＭＳ Ｐゴシック" charset="0"/>
              </a:rPr>
              <a:t>Hurricane Harvey’s toxic legacy in TX </a:t>
            </a:r>
            <a:endParaRPr lang="en-US" sz="3600" dirty="0">
              <a:solidFill>
                <a:srgbClr val="F7660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62000" y="1143000"/>
            <a:ext cx="7543800" cy="685800"/>
            <a:chOff x="838200" y="1143000"/>
            <a:chExt cx="7543800" cy="685800"/>
          </a:xfrm>
        </p:grpSpPr>
        <p:sp>
          <p:nvSpPr>
            <p:cNvPr id="4" name="Rectangle 3"/>
            <p:cNvSpPr/>
            <p:nvPr/>
          </p:nvSpPr>
          <p:spPr>
            <a:xfrm>
              <a:off x="838200" y="1143000"/>
              <a:ext cx="7543800" cy="6858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136" name="TextBox 12"/>
            <p:cNvSpPr txBox="1">
              <a:spLocks noChangeArrowheads="1"/>
            </p:cNvSpPr>
            <p:nvPr/>
          </p:nvSpPr>
          <p:spPr bwMode="auto">
            <a:xfrm>
              <a:off x="838200" y="1219200"/>
              <a:ext cx="75438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63550" indent="-46355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6355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>
                  <a:sym typeface="Wingdings" charset="0"/>
                </a:rPr>
                <a:t>	</a:t>
              </a:r>
              <a:r>
                <a:rPr lang="en-US"/>
                <a:t>What does my son’s doctor need to know? Why?</a:t>
              </a:r>
            </a:p>
          </p:txBody>
        </p:sp>
      </p:grpSp>
      <p:sp>
        <p:nvSpPr>
          <p:cNvPr id="48134" name="TextBox 2"/>
          <p:cNvSpPr txBox="1">
            <a:spLocks noChangeArrowheads="1"/>
          </p:cNvSpPr>
          <p:nvPr/>
        </p:nvSpPr>
        <p:spPr bwMode="auto">
          <a:xfrm>
            <a:off x="304800" y="56388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Oct. </a:t>
            </a:r>
            <a:r>
              <a:rPr lang="en-US" sz="2000" dirty="0" smtClean="0"/>
              <a:t>2017, </a:t>
            </a:r>
            <a:r>
              <a:rPr lang="en-US" sz="2000" dirty="0" err="1" smtClean="0"/>
              <a:t>Arkema</a:t>
            </a:r>
            <a:r>
              <a:rPr lang="en-US" sz="2000" dirty="0" smtClean="0"/>
              <a:t> chemical plant, Crosby, TX</a:t>
            </a:r>
            <a:endParaRPr lang="en-US" sz="2000" dirty="0"/>
          </a:p>
        </p:txBody>
      </p:sp>
      <p:pic>
        <p:nvPicPr>
          <p:cNvPr id="2" name="Picture 1" descr="TX Arkema burn Oct 20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7640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6400800"/>
            <a:ext cx="563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https://www.nytimes.com/2017/08/31/us/texas-chemical-plant-explosion-</a:t>
            </a:r>
            <a:r>
              <a:rPr lang="en-US" sz="1000" dirty="0" smtClean="0">
                <a:hlinkClick r:id="rId3"/>
              </a:rPr>
              <a:t>arkema.html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304800" y="838200"/>
            <a:ext cx="8534400" cy="1295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General Information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Is your HCP qualified to treat oil-chemical illnesses?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Bring your family’s health history &amp; exposure history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2133600"/>
            <a:ext cx="8534400" cy="12192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Sources of pollutants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Likely environmental contamination from O&amp;G activities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Contaminated floodwaters; indoor air pollution; mold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3381022"/>
            <a:ext cx="8534400" cy="914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Routes of exposure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Inhalation, skin contact, drinking water, locally grown food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329289"/>
            <a:ext cx="8534400" cy="1295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Supporting evidence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ther sick responders, community </a:t>
            </a:r>
            <a:r>
              <a:rPr lang="en-US" dirty="0">
                <a:solidFill>
                  <a:srgbClr val="000000"/>
                </a:solidFill>
              </a:rPr>
              <a:t>residents &amp; pets</a:t>
            </a:r>
            <a:endParaRPr lang="en-US" dirty="0" smtClean="0">
              <a:solidFill>
                <a:srgbClr val="000000"/>
              </a:solidFill>
            </a:endParaRP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Disclosure of chemicals &amp; products released at plant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5638800"/>
            <a:ext cx="8534400" cy="914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186CB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>
              <a:buClr>
                <a:srgbClr val="4EA0CD"/>
              </a:buClr>
            </a:pPr>
            <a:r>
              <a:rPr lang="en-US" b="1" dirty="0" smtClean="0">
                <a:solidFill>
                  <a:srgbClr val="186CBA"/>
                </a:solidFill>
              </a:rPr>
              <a:t>Course of action</a:t>
            </a:r>
          </a:p>
          <a:p>
            <a:pPr marL="282575" indent="-225425">
              <a:buClr>
                <a:srgbClr val="186CBA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eferral to OEM specialist &amp; OB-GYN specialist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8130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4400" y="3657600"/>
            <a:ext cx="4191000" cy="2514600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186CBA"/>
                </a:solidFill>
              </a:rPr>
              <a:t>Riki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186CBA"/>
                </a:solidFill>
              </a:rPr>
              <a:t>riki@alertproject.org</a:t>
            </a:r>
            <a:endParaRPr lang="en-US" sz="2000" b="1" dirty="0" smtClean="0">
              <a:solidFill>
                <a:srgbClr val="186CBA"/>
              </a:solidFill>
            </a:endParaRPr>
          </a:p>
          <a:p>
            <a:pPr marL="225425" indent="-225425">
              <a:buFont typeface="Arial"/>
              <a:buChar char="•"/>
            </a:pPr>
            <a:r>
              <a:rPr lang="en-US" sz="2400" dirty="0" smtClean="0"/>
              <a:t>NCP dispersant rules</a:t>
            </a:r>
          </a:p>
          <a:p>
            <a:pPr marL="225425" indent="-225425">
              <a:buFont typeface="Arial"/>
              <a:buChar char="•"/>
            </a:pPr>
            <a:r>
              <a:rPr lang="en-US" sz="2400" dirty="0" smtClean="0"/>
              <a:t>OCS O&amp;G lease </a:t>
            </a:r>
            <a:r>
              <a:rPr lang="en-US" sz="2400" dirty="0" smtClean="0"/>
              <a:t>program</a:t>
            </a:r>
            <a:r>
              <a:rPr lang="en-US" sz="2400" dirty="0" smtClean="0"/>
              <a:t> v. Public </a:t>
            </a:r>
            <a:r>
              <a:rPr lang="en-US" sz="2400" dirty="0" smtClean="0"/>
              <a:t>Trust Doctrine</a:t>
            </a:r>
          </a:p>
          <a:p>
            <a:pPr marL="225425" indent="-225425">
              <a:buFont typeface="Arial"/>
              <a:buChar char="•"/>
            </a:pPr>
            <a:r>
              <a:rPr lang="en-US" sz="2400" dirty="0"/>
              <a:t>Toxic trespass </a:t>
            </a:r>
            <a:r>
              <a:rPr lang="en-US" sz="2400" dirty="0" smtClean="0"/>
              <a:t>litigation</a:t>
            </a: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 Trespass – What’s next?</a:t>
            </a:r>
            <a:endParaRPr lang="en-US" dirty="0"/>
          </a:p>
        </p:txBody>
      </p:sp>
      <p:pic>
        <p:nvPicPr>
          <p:cNvPr id="5" name="Picture 18" descr="ALERT 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724400" y="990600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C6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C6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Tx/>
              <a:buNone/>
            </a:pPr>
            <a:r>
              <a:rPr lang="en-US" b="1" dirty="0" smtClean="0">
                <a:solidFill>
                  <a:srgbClr val="186CBA"/>
                </a:solidFill>
              </a:rPr>
              <a:t>Tabitha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b="1" dirty="0" err="1" smtClean="0">
                <a:solidFill>
                  <a:srgbClr val="186CBA"/>
                </a:solidFill>
              </a:rPr>
              <a:t>saveilwater@gmail.com</a:t>
            </a:r>
            <a:endParaRPr lang="en-US" sz="2000" b="1" dirty="0" smtClean="0">
              <a:solidFill>
                <a:srgbClr val="186CBA"/>
              </a:solidFill>
            </a:endParaRPr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Mapping Class II injection wells in Illinois &amp; illnesses</a:t>
            </a:r>
            <a:endParaRPr lang="en-US" sz="2600" dirty="0" smtClean="0"/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Toxic trespas</a:t>
            </a:r>
            <a:r>
              <a:rPr lang="en-US" sz="2600" dirty="0" smtClean="0"/>
              <a:t>s education</a:t>
            </a:r>
            <a:endParaRPr lang="en-US" sz="2600" dirty="0" smtClean="0"/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Ban fracking in Illinois</a:t>
            </a:r>
            <a:endParaRPr lang="en-US" sz="2600" dirty="0" smtClean="0"/>
          </a:p>
          <a:p>
            <a:pPr marL="225425" indent="-225425">
              <a:buFont typeface="Arial"/>
              <a:buChar char="•"/>
            </a:pPr>
            <a:endParaRPr lang="en-US" dirty="0" smtClean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228600" y="990600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C6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C6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186CBA"/>
                </a:solidFill>
              </a:rPr>
              <a:t>Yvette </a:t>
            </a:r>
            <a:r>
              <a:rPr lang="en-US" sz="2000" b="1" dirty="0" err="1" smtClean="0">
                <a:solidFill>
                  <a:srgbClr val="186CBA"/>
                </a:solidFill>
              </a:rPr>
              <a:t>arellano.inbox@gmail.com</a:t>
            </a:r>
            <a:r>
              <a:rPr lang="en-US" sz="2000" b="1" dirty="0">
                <a:solidFill>
                  <a:srgbClr val="186CBA"/>
                </a:solidFill>
              </a:rPr>
              <a:t> </a:t>
            </a:r>
            <a:endParaRPr lang="en-US" b="1" dirty="0" smtClean="0">
              <a:solidFill>
                <a:srgbClr val="186CBA"/>
              </a:solidFill>
            </a:endParaRPr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Risk Management Plan for chemical disasters</a:t>
            </a:r>
            <a:endParaRPr lang="en-US" sz="2600" dirty="0" smtClean="0"/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Disaster Recovery Fund for people not lost profit</a:t>
            </a:r>
          </a:p>
          <a:p>
            <a:pPr marL="225425" indent="-225425">
              <a:buFont typeface="Arial"/>
              <a:buChar char="•"/>
            </a:pPr>
            <a:endParaRPr lang="en-US" dirty="0" smtClean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228600" y="3581400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C6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C6"/>
              </a:buClr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Tx/>
              <a:buNone/>
            </a:pPr>
            <a:r>
              <a:rPr lang="en-US" b="1" dirty="0" smtClean="0">
                <a:solidFill>
                  <a:srgbClr val="186CBA"/>
                </a:solidFill>
              </a:rPr>
              <a:t>Bridgette</a:t>
            </a:r>
          </a:p>
          <a:p>
            <a:pPr marL="0" indent="0" eaLnBrk="1" hangingPunct="1">
              <a:buNone/>
              <a:tabLst>
                <a:tab pos="1824038" algn="l"/>
                <a:tab pos="3203575" algn="l"/>
              </a:tabLst>
            </a:pPr>
            <a:r>
              <a:rPr lang="en-US" sz="2000" b="1" dirty="0">
                <a:solidFill>
                  <a:srgbClr val="186CBA"/>
                </a:solidFill>
              </a:rPr>
              <a:t>bmurray4@</a:t>
            </a:r>
            <a:r>
              <a:rPr lang="en-US" sz="2000" b="1" dirty="0" smtClean="0">
                <a:solidFill>
                  <a:srgbClr val="186CBA"/>
                </a:solidFill>
              </a:rPr>
              <a:t>sbcglobal.net</a:t>
            </a:r>
            <a:endParaRPr lang="en-US" b="1" dirty="0" smtClean="0">
              <a:solidFill>
                <a:srgbClr val="186CBA"/>
              </a:solidFill>
            </a:endParaRPr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HBCU consortium project</a:t>
            </a:r>
            <a:endParaRPr lang="en-US" sz="2600" dirty="0" smtClean="0"/>
          </a:p>
          <a:p>
            <a:pPr marL="225425" indent="-225425">
              <a:buFont typeface="Arial"/>
              <a:buChar char="•"/>
            </a:pPr>
            <a:r>
              <a:rPr lang="en-US" sz="2600" dirty="0" smtClean="0"/>
              <a:t>Citizen science projects</a:t>
            </a:r>
          </a:p>
          <a:p>
            <a:pPr marL="225425" indent="-225425">
              <a:buFont typeface="Arial"/>
              <a:buChar char="•"/>
            </a:pPr>
            <a:r>
              <a:rPr lang="en-US" sz="2400" dirty="0" smtClean="0"/>
              <a:t>School-community garden</a:t>
            </a:r>
          </a:p>
          <a:p>
            <a:pPr marL="225425" indent="-225425">
              <a:buFont typeface="Arial"/>
              <a:buChar char="•"/>
            </a:pPr>
            <a:r>
              <a:rPr lang="en-US" sz="2400" dirty="0" smtClean="0"/>
              <a:t>Equity in disaster recovery</a:t>
            </a:r>
            <a:endParaRPr lang="en-US" sz="2400" dirty="0" smtClean="0"/>
          </a:p>
          <a:p>
            <a:pPr marL="225425" indent="-225425">
              <a:buFont typeface="Arial"/>
              <a:buChar char="•"/>
            </a:pPr>
            <a:endParaRPr lang="en-US" sz="2600" dirty="0" smtClean="0"/>
          </a:p>
          <a:p>
            <a:pPr marL="225425" indent="-225425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18044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PA: </a:t>
            </a:r>
            <a:r>
              <a:rPr lang="en-US" sz="2600" dirty="0"/>
              <a:t>W</a:t>
            </a:r>
            <a:r>
              <a:rPr lang="en-US" sz="2600" dirty="0" smtClean="0"/>
              <a:t>orking on mandatory health assessment baselines before fracking with Rapid Impact Assessment Tool; also QEESI (see resources)</a:t>
            </a:r>
          </a:p>
          <a:p>
            <a:r>
              <a:rPr lang="en-US" sz="2600" dirty="0" smtClean="0"/>
              <a:t>Treating chemical sensitivity? Specialty </a:t>
            </a:r>
            <a:r>
              <a:rPr lang="en-US" sz="2600" dirty="0" err="1" smtClean="0"/>
              <a:t>Occupa-tional</a:t>
            </a:r>
            <a:r>
              <a:rPr lang="en-US" sz="2600" dirty="0" smtClean="0"/>
              <a:t> &amp; Environmental Health doctors; “bother the doctors” to recognize &amp; treat (share/ see resources)</a:t>
            </a:r>
          </a:p>
          <a:p>
            <a:r>
              <a:rPr lang="en-US" sz="2600" dirty="0" smtClean="0"/>
              <a:t>Find pipeline locations? PHMSA limited use; Pipeline Safety Trust in Bellingham (</a:t>
            </a:r>
            <a:r>
              <a:rPr lang="en-US" sz="2600" dirty="0" err="1" smtClean="0"/>
              <a:t>pstrust.org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Recommend: </a:t>
            </a:r>
            <a:r>
              <a:rPr lang="en-US" sz="2600" i="1" dirty="0" smtClean="0"/>
              <a:t>Medical Medium by </a:t>
            </a:r>
            <a:r>
              <a:rPr lang="en-US" sz="2600" dirty="0" smtClean="0"/>
              <a:t>Anthony William</a:t>
            </a:r>
          </a:p>
          <a:p>
            <a:r>
              <a:rPr lang="en-US" sz="2600" dirty="0" smtClean="0"/>
              <a:t>National Tribal Emergency Management Council to scale up EJ trainings, info &amp; disaster preparation;  contact Nikos </a:t>
            </a:r>
            <a:r>
              <a:rPr lang="en-US" sz="2600" dirty="0" err="1" smtClean="0"/>
              <a:t>Pastos</a:t>
            </a:r>
            <a:r>
              <a:rPr lang="en-US" sz="2600" dirty="0" smtClean="0"/>
              <a:t>, </a:t>
            </a:r>
            <a:r>
              <a:rPr lang="en-US" sz="2600" dirty="0" err="1"/>
              <a:t>nikospastos@hotmail.com</a:t>
            </a: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of Q&amp;A discussion</a:t>
            </a:r>
            <a:endParaRPr lang="en-US" sz="3600" dirty="0"/>
          </a:p>
        </p:txBody>
      </p:sp>
      <p:pic>
        <p:nvPicPr>
          <p:cNvPr id="4" name="Picture 18" descr="ALERT 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0343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81000" y="3308670"/>
            <a:ext cx="8382000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None/>
            </a:pPr>
            <a:r>
              <a:rPr lang="en-US" sz="1800" dirty="0" smtClean="0"/>
              <a:t>Environmental Defense Canada, Toxic Trespass: Environmental Links to Children’s Health (film, 5 min), </a:t>
            </a:r>
            <a:r>
              <a:rPr lang="en-US" sz="1800" b="1" dirty="0" smtClean="0"/>
              <a:t>2008</a:t>
            </a:r>
            <a:r>
              <a:rPr lang="en-US" sz="1800" dirty="0"/>
              <a:t> </a:t>
            </a:r>
            <a:r>
              <a:rPr lang="en-US" sz="1400" dirty="0" smtClean="0">
                <a:hlinkClick r:id="rId2"/>
              </a:rPr>
              <a:t>https</a:t>
            </a:r>
            <a:r>
              <a:rPr lang="en-US" sz="1400" dirty="0">
                <a:hlinkClick r:id="rId2"/>
              </a:rPr>
              <a:t>://www.youtube.com/watch?v=OpdqKAC73CM</a:t>
            </a:r>
            <a:r>
              <a:rPr lang="en-US" sz="1400" dirty="0"/>
              <a:t> </a:t>
            </a:r>
          </a:p>
          <a:p>
            <a:pPr marL="338138" indent="-338138">
              <a:buNone/>
            </a:pPr>
            <a:r>
              <a:rPr lang="en-US" sz="1800" dirty="0" smtClean="0"/>
              <a:t>Environmental </a:t>
            </a:r>
            <a:r>
              <a:rPr lang="en-US" sz="1800" dirty="0"/>
              <a:t>Working Group, 10 Americans </a:t>
            </a:r>
            <a:r>
              <a:rPr lang="en-US" sz="1800" dirty="0" smtClean="0"/>
              <a:t>(film, 22 min), </a:t>
            </a:r>
            <a:r>
              <a:rPr lang="en-US" sz="1800" b="1" dirty="0" smtClean="0"/>
              <a:t>2012</a:t>
            </a:r>
            <a:r>
              <a:rPr lang="en-US" sz="1800" dirty="0" smtClean="0"/>
              <a:t>	</a:t>
            </a:r>
            <a:r>
              <a:rPr lang="en-US" sz="1200" dirty="0" smtClean="0">
                <a:hlinkClick r:id="rId3"/>
              </a:rPr>
              <a:t>https://www.ewg.org/kid-safe-chemicals-act-blog/kid-safe-chemicals-act-10-americans-video/</a:t>
            </a:r>
            <a:endParaRPr lang="en-US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1000" y="4374824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err="1" smtClean="0"/>
              <a:t>Grandjean</a:t>
            </a:r>
            <a:r>
              <a:rPr lang="en-US" sz="1800" dirty="0" smtClean="0"/>
              <a:t> &amp; </a:t>
            </a:r>
            <a:r>
              <a:rPr lang="en-US" sz="1800" dirty="0" err="1" smtClean="0"/>
              <a:t>Bellanger</a:t>
            </a:r>
            <a:r>
              <a:rPr lang="en-US" sz="1800" dirty="0" smtClean="0"/>
              <a:t>, Calculation of disease burden associated with chemical exposures, </a:t>
            </a:r>
            <a:r>
              <a:rPr lang="en-US" sz="1800" i="1" dirty="0" smtClean="0"/>
              <a:t>J </a:t>
            </a:r>
            <a:r>
              <a:rPr lang="en-US" sz="1800" i="1" dirty="0" err="1" smtClean="0"/>
              <a:t>Envir</a:t>
            </a:r>
            <a:r>
              <a:rPr lang="en-US" sz="1800" i="1" dirty="0" smtClean="0"/>
              <a:t>. Health</a:t>
            </a:r>
            <a:r>
              <a:rPr lang="en-US" sz="1800" dirty="0" smtClean="0"/>
              <a:t>, </a:t>
            </a:r>
            <a:r>
              <a:rPr lang="en-US" sz="1800" b="1" dirty="0" smtClean="0"/>
              <a:t>2017 </a:t>
            </a:r>
            <a:r>
              <a:rPr lang="en-US" sz="1200" dirty="0" smtClean="0">
                <a:hlinkClick r:id="rId4"/>
              </a:rPr>
              <a:t>http://www.ehn.org/toxics-cost-10-percent-of-world-gdp-2514804991.html</a:t>
            </a:r>
            <a:r>
              <a:rPr lang="en-US" sz="1200" dirty="0" smtClean="0"/>
              <a:t> 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81000" y="141957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err="1" smtClean="0"/>
              <a:t>Attina</a:t>
            </a:r>
            <a:r>
              <a:rPr lang="en-US" sz="1800" dirty="0" smtClean="0"/>
              <a:t> et al., Exposure to endocrine-disrupting chemicals in the U.S., </a:t>
            </a:r>
            <a:r>
              <a:rPr lang="en-US" sz="1800" i="1" dirty="0" smtClean="0"/>
              <a:t>The Lancet Diabetes &amp; </a:t>
            </a:r>
            <a:r>
              <a:rPr lang="en-US" sz="1800" i="1" dirty="0" err="1" smtClean="0"/>
              <a:t>Endrocrinology</a:t>
            </a:r>
            <a:r>
              <a:rPr lang="en-US" sz="1800" i="1" dirty="0" smtClean="0"/>
              <a:t>, </a:t>
            </a:r>
            <a:r>
              <a:rPr lang="en-US" sz="1800" b="1" dirty="0" smtClean="0"/>
              <a:t>2016 </a:t>
            </a:r>
            <a:r>
              <a:rPr lang="en-US" sz="1400" dirty="0" smtClean="0"/>
              <a:t>DOI: </a:t>
            </a:r>
            <a:r>
              <a:rPr lang="en-US" sz="1400" dirty="0" smtClean="0">
                <a:hlinkClick r:id="rId5"/>
              </a:rPr>
              <a:t>https://doi.org/10.106/S2213-8587(16)30275-3</a:t>
            </a:r>
            <a:r>
              <a:rPr lang="en-US" sz="1400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013937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smtClean="0"/>
              <a:t>Cone, </a:t>
            </a:r>
            <a:r>
              <a:rPr lang="en-US" sz="1800" i="1" dirty="0" smtClean="0"/>
              <a:t>Silent Snow: The Slow Poisoning of the Arctic, </a:t>
            </a:r>
            <a:r>
              <a:rPr lang="en-US" sz="1800" b="1" dirty="0" smtClean="0"/>
              <a:t>2005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61076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err="1" smtClean="0"/>
              <a:t>Steingraber</a:t>
            </a:r>
            <a:r>
              <a:rPr lang="en-US" sz="1800" dirty="0" smtClean="0"/>
              <a:t>, </a:t>
            </a:r>
            <a:r>
              <a:rPr lang="en-US" sz="1800" i="1" dirty="0" smtClean="0"/>
              <a:t>Living Downstream, </a:t>
            </a:r>
            <a:r>
              <a:rPr lang="en-US" sz="1800" b="1" dirty="0" smtClean="0"/>
              <a:t>1998</a:t>
            </a:r>
            <a:r>
              <a:rPr lang="en-US" sz="1800" dirty="0" smtClean="0"/>
              <a:t>; </a:t>
            </a:r>
            <a:r>
              <a:rPr lang="en-US" sz="1800" i="1" dirty="0" smtClean="0"/>
              <a:t>Having Faith, </a:t>
            </a:r>
            <a:r>
              <a:rPr lang="en-US" sz="1800" b="1" dirty="0" smtClean="0"/>
              <a:t>2003</a:t>
            </a:r>
            <a:r>
              <a:rPr lang="en-US" sz="1800" dirty="0" smtClean="0"/>
              <a:t>; Raising Elijah, </a:t>
            </a:r>
            <a:r>
              <a:rPr lang="en-US" sz="1800" b="1" dirty="0" smtClean="0"/>
              <a:t>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914400"/>
            <a:ext cx="845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smtClean="0"/>
              <a:t>ALERT Project, Toxic Trespass</a:t>
            </a:r>
            <a:r>
              <a:rPr lang="en-US" sz="1800" dirty="0"/>
              <a:t> </a:t>
            </a:r>
            <a:r>
              <a:rPr lang="en-US" sz="1800" dirty="0" smtClean="0"/>
              <a:t>Training Manual &amp; Learning Guide</a:t>
            </a:r>
            <a:r>
              <a:rPr lang="en-US" sz="1800" i="1" dirty="0" smtClean="0"/>
              <a:t>, </a:t>
            </a:r>
            <a:r>
              <a:rPr lang="en-US" sz="1800" b="1" dirty="0" smtClean="0"/>
              <a:t>2016  </a:t>
            </a:r>
            <a:r>
              <a:rPr lang="en-US" sz="1400" dirty="0" smtClean="0">
                <a:hlinkClick r:id="rId6"/>
              </a:rPr>
              <a:t>www.alertproject.org/programs/</a:t>
            </a:r>
            <a:r>
              <a:rPr lang="en-US" sz="1400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113670"/>
            <a:ext cx="845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smtClean="0"/>
              <a:t>Manning, producer</a:t>
            </a:r>
            <a:r>
              <a:rPr lang="en-US" sz="1800" i="1" dirty="0" smtClean="0"/>
              <a:t>, The Vanishing: Exposing the Human Costs of Oil, </a:t>
            </a:r>
            <a:r>
              <a:rPr lang="en-US" sz="1800" b="1" dirty="0" smtClean="0"/>
              <a:t>2018 TBA  </a:t>
            </a:r>
            <a:r>
              <a:rPr lang="en-US" sz="1400" dirty="0" smtClean="0">
                <a:hlinkClick r:id="rId6"/>
              </a:rPr>
              <a:t>www.therisingfilm.tv/</a:t>
            </a:r>
            <a:r>
              <a:rPr lang="en-US" sz="1400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2498046"/>
            <a:ext cx="845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smtClean="0"/>
              <a:t>Calvert &amp; Foster, producers, The Beloved Community</a:t>
            </a:r>
            <a:r>
              <a:rPr lang="en-US" sz="1800" i="1" dirty="0" smtClean="0"/>
              <a:t>, </a:t>
            </a:r>
            <a:r>
              <a:rPr lang="en-US" sz="1800" b="1" dirty="0" smtClean="0"/>
              <a:t>2006  </a:t>
            </a:r>
            <a:r>
              <a:rPr lang="en-US" sz="1400" dirty="0">
                <a:hlinkClick r:id="rId7"/>
              </a:rPr>
              <a:t>http://newsreel.org/video/THE-BELOVED-</a:t>
            </a:r>
            <a:r>
              <a:rPr lang="en-US" sz="1400" dirty="0" smtClean="0">
                <a:hlinkClick r:id="rId7"/>
              </a:rPr>
              <a:t>COMMUNITY</a:t>
            </a:r>
            <a:r>
              <a:rPr lang="en-US" sz="1400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5608135"/>
            <a:ext cx="845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1800" dirty="0" smtClean="0"/>
              <a:t>Miller, QEESI</a:t>
            </a:r>
            <a:r>
              <a:rPr lang="en-US" sz="1800" i="1" dirty="0"/>
              <a:t>:</a:t>
            </a:r>
            <a:r>
              <a:rPr lang="en-US" sz="1800" i="1" dirty="0" smtClean="0"/>
              <a:t> </a:t>
            </a:r>
            <a:r>
              <a:rPr lang="en-US" sz="1800" dirty="0" smtClean="0"/>
              <a:t>Quick Environmental Exposure Sensitivity Inventory</a:t>
            </a:r>
            <a:r>
              <a:rPr lang="en-US" sz="1800" i="1" dirty="0" smtClean="0"/>
              <a:t>, </a:t>
            </a:r>
            <a:r>
              <a:rPr lang="en-US" sz="1800" b="1" dirty="0" smtClean="0"/>
              <a:t>2016 </a:t>
            </a:r>
            <a:r>
              <a:rPr lang="en-US" sz="1400" dirty="0">
                <a:hlinkClick r:id="rId8"/>
              </a:rPr>
              <a:t>http://drclaudiamiller.com/qeesitest</a:t>
            </a:r>
            <a:r>
              <a:rPr lang="en-US" sz="1400" dirty="0" smtClean="0">
                <a:hlinkClick r:id="rId8"/>
              </a:rPr>
              <a:t>/</a:t>
            </a:r>
            <a:r>
              <a:rPr lang="en-US" sz="1400" dirty="0" smtClean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977802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US" sz="1800" dirty="0" smtClean="0"/>
              <a:t>Blum, Toxic Chemical Soup, Part 1 video, Green Science Policy, </a:t>
            </a:r>
            <a:r>
              <a:rPr lang="en-US" sz="1400" b="1" dirty="0" smtClean="0"/>
              <a:t>2008</a:t>
            </a:r>
            <a:r>
              <a:rPr lang="en-US" sz="1400" dirty="0" smtClean="0">
                <a:hlinkClick r:id="rId9"/>
              </a:rPr>
              <a:t>https</a:t>
            </a:r>
            <a:r>
              <a:rPr lang="en-US" sz="1400" dirty="0">
                <a:hlinkClick r:id="rId9"/>
              </a:rPr>
              <a:t>://www.youtube.com/watch?v=</a:t>
            </a:r>
            <a:r>
              <a:rPr lang="en-US" sz="1400" dirty="0" smtClean="0">
                <a:hlinkClick r:id="rId9"/>
              </a:rPr>
              <a:t>2pWjnW0Xwpg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5" name="Picture 18" descr="ALERT logo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44525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726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1202" name="Group 12"/>
          <p:cNvGrpSpPr>
            <a:grpSpLocks/>
          </p:cNvGrpSpPr>
          <p:nvPr/>
        </p:nvGrpSpPr>
        <p:grpSpPr bwMode="auto">
          <a:xfrm>
            <a:off x="0" y="152400"/>
            <a:ext cx="9144000" cy="1016000"/>
            <a:chOff x="0" y="0"/>
            <a:chExt cx="9144000" cy="1016160"/>
          </a:xfrm>
        </p:grpSpPr>
        <p:sp>
          <p:nvSpPr>
            <p:cNvPr id="51210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01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6000"/>
                <a:t>TOXIC TRESPASS</a:t>
              </a:r>
            </a:p>
          </p:txBody>
        </p:sp>
        <p:pic>
          <p:nvPicPr>
            <p:cNvPr id="51211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800" y="152475"/>
              <a:ext cx="736600" cy="733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304800" y="1295400"/>
            <a:ext cx="8534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572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>
                <a:solidFill>
                  <a:srgbClr val="186CBA"/>
                </a:solidFill>
              </a:rPr>
              <a:t>Contact info</a:t>
            </a:r>
            <a:r>
              <a:rPr lang="en-US" dirty="0" smtClean="0"/>
              <a:t>	</a:t>
            </a:r>
          </a:p>
          <a:p>
            <a:pPr eaLnBrk="1" hangingPunct="1"/>
            <a:endParaRPr lang="en-US" sz="1200" dirty="0" smtClean="0">
              <a:solidFill>
                <a:srgbClr val="186CBA"/>
              </a:solidFill>
            </a:endParaRPr>
          </a:p>
          <a:p>
            <a:pPr eaLnBrk="1" hangingPunct="1">
              <a:tabLst>
                <a:tab pos="1824038" algn="l"/>
                <a:tab pos="3203575" algn="l"/>
              </a:tabLst>
            </a:pPr>
            <a:r>
              <a:rPr lang="en-US" sz="2800" dirty="0" smtClean="0">
                <a:solidFill>
                  <a:srgbClr val="1D81C6"/>
                </a:solidFill>
              </a:rPr>
              <a:t>Yvette Arellano</a:t>
            </a:r>
            <a:r>
              <a:rPr lang="en-US" dirty="0" smtClean="0"/>
              <a:t>	</a:t>
            </a:r>
            <a:r>
              <a:rPr lang="en-US" sz="2800" dirty="0" err="1" smtClean="0"/>
              <a:t>arellano.inbox@gmail.com</a:t>
            </a:r>
            <a:endParaRPr lang="en-US" sz="2800" dirty="0" smtClean="0"/>
          </a:p>
          <a:p>
            <a:pPr eaLnBrk="1" hangingPunct="1">
              <a:tabLst>
                <a:tab pos="1824038" algn="l"/>
                <a:tab pos="3203575" algn="l"/>
              </a:tabLst>
            </a:pPr>
            <a:endParaRPr lang="en-US" sz="1200" dirty="0" smtClean="0">
              <a:solidFill>
                <a:srgbClr val="1D81C6"/>
              </a:solidFill>
            </a:endParaRPr>
          </a:p>
          <a:p>
            <a:pPr eaLnBrk="1" hangingPunct="1">
              <a:tabLst>
                <a:tab pos="1824038" algn="l"/>
                <a:tab pos="3203575" algn="l"/>
              </a:tabLst>
            </a:pPr>
            <a:r>
              <a:rPr lang="en-US" sz="2800" dirty="0" smtClean="0">
                <a:solidFill>
                  <a:srgbClr val="1D81C6"/>
                </a:solidFill>
              </a:rPr>
              <a:t>Bridgette Murray  	</a:t>
            </a:r>
            <a:r>
              <a:rPr lang="en-US" sz="2800" dirty="0" smtClean="0"/>
              <a:t>bmurray4@sbcglobal.net</a:t>
            </a:r>
          </a:p>
          <a:p>
            <a:pPr eaLnBrk="1" hangingPunct="1"/>
            <a:endParaRPr lang="en-US" sz="1200" dirty="0" smtClean="0"/>
          </a:p>
          <a:p>
            <a:pPr eaLnBrk="1" hangingPunct="1">
              <a:tabLst>
                <a:tab pos="1824038" algn="l"/>
                <a:tab pos="3203575" algn="l"/>
              </a:tabLst>
            </a:pPr>
            <a:r>
              <a:rPr lang="en-US" sz="2800" dirty="0" smtClean="0">
                <a:solidFill>
                  <a:srgbClr val="1D81C6"/>
                </a:solidFill>
              </a:rPr>
              <a:t>Tabitha Tripp</a:t>
            </a:r>
            <a:r>
              <a:rPr lang="en-US" sz="2800" dirty="0"/>
              <a:t>	</a:t>
            </a:r>
            <a:r>
              <a:rPr lang="en-US" sz="2800" dirty="0" err="1" smtClean="0"/>
              <a:t>saveilwater@gmail.com</a:t>
            </a:r>
            <a:r>
              <a:rPr lang="en-US" sz="2800" dirty="0" smtClean="0"/>
              <a:t>  </a:t>
            </a:r>
          </a:p>
          <a:p>
            <a:pPr eaLnBrk="1" hangingPunct="1">
              <a:tabLst>
                <a:tab pos="1824038" algn="l"/>
                <a:tab pos="3203575" algn="l"/>
              </a:tabLst>
            </a:pPr>
            <a:endParaRPr lang="en-US" sz="1200" dirty="0" smtClean="0">
              <a:solidFill>
                <a:srgbClr val="1D81C6"/>
              </a:solidFill>
            </a:endParaRPr>
          </a:p>
          <a:p>
            <a:pPr eaLnBrk="1" hangingPunct="1">
              <a:tabLst>
                <a:tab pos="1824038" algn="l"/>
                <a:tab pos="3203575" algn="l"/>
              </a:tabLst>
            </a:pPr>
            <a:r>
              <a:rPr lang="en-US" sz="2800" dirty="0" smtClean="0">
                <a:solidFill>
                  <a:srgbClr val="1D81C6"/>
                </a:solidFill>
              </a:rPr>
              <a:t>Riki Ott	</a:t>
            </a:r>
            <a:r>
              <a:rPr lang="en-US" dirty="0" smtClean="0"/>
              <a:t>	</a:t>
            </a:r>
            <a:r>
              <a:rPr lang="en-US" sz="2800" dirty="0" err="1" smtClean="0"/>
              <a:t>riki@alertproject.org</a:t>
            </a:r>
            <a:endParaRPr lang="en-US" sz="2800" dirty="0" smtClean="0"/>
          </a:p>
          <a:p>
            <a:pPr eaLnBrk="1" hangingPunct="1">
              <a:tabLst>
                <a:tab pos="3203575" algn="l"/>
                <a:tab pos="4572000" algn="l"/>
              </a:tabLst>
            </a:pPr>
            <a:endParaRPr lang="en-US" sz="1200" dirty="0" smtClean="0"/>
          </a:p>
          <a:p>
            <a:pPr eaLnBrk="1" hangingPunct="1">
              <a:tabLst>
                <a:tab pos="3203575" algn="l"/>
                <a:tab pos="4572000" algn="l"/>
              </a:tabLst>
            </a:pPr>
            <a:r>
              <a:rPr lang="en-US" sz="2800" dirty="0" smtClean="0">
                <a:solidFill>
                  <a:srgbClr val="F76602"/>
                </a:solidFill>
              </a:rPr>
              <a:t>ALERT material</a:t>
            </a:r>
            <a:r>
              <a:rPr lang="en-US" sz="2800" dirty="0" smtClean="0"/>
              <a:t>	</a:t>
            </a:r>
            <a:r>
              <a:rPr lang="en-US" sz="2800" dirty="0" err="1" smtClean="0"/>
              <a:t>www.alertproject.org</a:t>
            </a:r>
            <a:r>
              <a:rPr lang="en-US" sz="2800" dirty="0" smtClean="0"/>
              <a:t>/programs/</a:t>
            </a:r>
            <a:endParaRPr lang="en-US" sz="2800" dirty="0"/>
          </a:p>
        </p:txBody>
      </p:sp>
      <p:pic>
        <p:nvPicPr>
          <p:cNvPr id="10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500938" y="5775764"/>
            <a:ext cx="1584684" cy="39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622" y="611011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a project of Earth Island Institute</a:t>
            </a:r>
            <a:endParaRPr lang="en-US" sz="1000" dirty="0"/>
          </a:p>
        </p:txBody>
      </p:sp>
      <p:pic>
        <p:nvPicPr>
          <p:cNvPr id="12" name="Picture 11" descr="logo ACT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77" y="5805311"/>
            <a:ext cx="1357323" cy="824089"/>
          </a:xfrm>
          <a:prstGeom prst="rect">
            <a:avLst/>
          </a:prstGeom>
        </p:spPr>
      </p:pic>
      <p:pic>
        <p:nvPicPr>
          <p:cNvPr id="13" name="Picture 12" descr="logo tejas w: TX imag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805311"/>
            <a:ext cx="1752600" cy="652831"/>
          </a:xfrm>
          <a:prstGeom prst="rect">
            <a:avLst/>
          </a:prstGeom>
        </p:spPr>
      </p:pic>
      <p:pic>
        <p:nvPicPr>
          <p:cNvPr id="15" name="Picture 14" descr="SAFE South ILL v Fracking Envir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71500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6"/>
          <p:cNvGrpSpPr>
            <a:grpSpLocks/>
          </p:cNvGrpSpPr>
          <p:nvPr/>
        </p:nvGrpSpPr>
        <p:grpSpPr bwMode="auto">
          <a:xfrm>
            <a:off x="762000" y="228600"/>
            <a:ext cx="7848600" cy="708025"/>
            <a:chOff x="457200" y="572738"/>
            <a:chExt cx="7467600" cy="678856"/>
          </a:xfrm>
        </p:grpSpPr>
        <p:sp>
          <p:nvSpPr>
            <p:cNvPr id="10247" name="TextBox 3"/>
            <p:cNvSpPr txBox="1">
              <a:spLocks noChangeArrowheads="1"/>
            </p:cNvSpPr>
            <p:nvPr/>
          </p:nvSpPr>
          <p:spPr bwMode="auto">
            <a:xfrm>
              <a:off x="457200" y="572738"/>
              <a:ext cx="7467600" cy="678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000"/>
                <a:t>TOXIC TRESPASS ~ </a:t>
              </a:r>
              <a:r>
                <a:rPr lang="en-US" sz="4000">
                  <a:solidFill>
                    <a:srgbClr val="1D81C6"/>
                  </a:solidFill>
                </a:rPr>
                <a:t>Objectives</a:t>
              </a:r>
            </a:p>
          </p:txBody>
        </p:sp>
        <p:pic>
          <p:nvPicPr>
            <p:cNvPr id="10248" name="Picture 32" descr="Mr. Ick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82" y="705012"/>
              <a:ext cx="440348" cy="4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3" name="Picture 18" descr="ALERT 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9600" y="1198563"/>
            <a:ext cx="8077200" cy="4970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1D81C6"/>
                </a:solidFill>
              </a:rPr>
              <a:t>We will learn to:</a:t>
            </a:r>
          </a:p>
          <a:p>
            <a:pPr>
              <a:defRPr/>
            </a:pPr>
            <a:endParaRPr lang="en-US" sz="900" dirty="0"/>
          </a:p>
          <a:p>
            <a:pPr marL="225425" indent="-225425">
              <a:spcAft>
                <a:spcPts val="600"/>
              </a:spcAft>
              <a:buClr>
                <a:srgbClr val="1D81C6"/>
              </a:buClr>
              <a:buFont typeface="Arial"/>
              <a:buChar char="•"/>
              <a:defRPr/>
            </a:pPr>
            <a:r>
              <a:rPr lang="en-US" sz="2800" dirty="0"/>
              <a:t>Identify </a:t>
            </a:r>
            <a:r>
              <a:rPr lang="en-US" sz="2800" dirty="0" smtClean="0"/>
              <a:t>oil-chemical </a:t>
            </a:r>
            <a:r>
              <a:rPr lang="en-US" sz="2800" dirty="0"/>
              <a:t>hazards in the environment &amp; explain how exposures occur</a:t>
            </a:r>
          </a:p>
          <a:p>
            <a:pPr marL="225425" indent="-225425">
              <a:spcAft>
                <a:spcPts val="600"/>
              </a:spcAft>
              <a:buClr>
                <a:srgbClr val="1D81C6"/>
              </a:buClr>
              <a:buFont typeface="Arial"/>
              <a:buChar char="•"/>
              <a:defRPr/>
            </a:pPr>
            <a:r>
              <a:rPr lang="en-US" sz="2800" dirty="0"/>
              <a:t>Explain how these exposures could affect health</a:t>
            </a:r>
          </a:p>
          <a:p>
            <a:pPr marL="225425" indent="-225425">
              <a:spcAft>
                <a:spcPts val="600"/>
              </a:spcAft>
              <a:buClr>
                <a:srgbClr val="1D81C6"/>
              </a:buClr>
              <a:buFont typeface="Arial"/>
              <a:buChar char="•"/>
              <a:defRPr/>
            </a:pPr>
            <a:r>
              <a:rPr lang="en-US" sz="2800" dirty="0"/>
              <a:t>Recognize symptoms related to oil-chemical exposures </a:t>
            </a:r>
          </a:p>
          <a:p>
            <a:pPr marL="225425" indent="-225425">
              <a:spcAft>
                <a:spcPts val="600"/>
              </a:spcAft>
              <a:buClr>
                <a:srgbClr val="1D81C6"/>
              </a:buClr>
              <a:buFont typeface="Arial"/>
              <a:buChar char="•"/>
              <a:defRPr/>
            </a:pPr>
            <a:r>
              <a:rPr lang="en-US" sz="2800" dirty="0"/>
              <a:t>Identify ways to reduce oil-chemical exposures in your environment</a:t>
            </a:r>
          </a:p>
          <a:p>
            <a:pPr marL="225425" indent="-225425">
              <a:spcAft>
                <a:spcPts val="600"/>
              </a:spcAft>
              <a:buClr>
                <a:srgbClr val="1D81C6"/>
              </a:buClr>
              <a:buFont typeface="Arial"/>
              <a:buChar char="•"/>
              <a:defRPr/>
            </a:pPr>
            <a:r>
              <a:rPr lang="en-US" sz="2800" dirty="0"/>
              <a:t>Find a qualified Health Care Provider to properly diagnosis &amp; treat oil-chemical illnesses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K Subhankar Arct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34"/>
            <a:ext cx="9144000" cy="6840812"/>
          </a:xfrm>
          <a:prstGeom prst="rect">
            <a:avLst/>
          </a:prstGeom>
        </p:spPr>
      </p:pic>
      <p:pic>
        <p:nvPicPr>
          <p:cNvPr id="49154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0100" y="152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76602"/>
                </a:solidFill>
              </a:rPr>
              <a:t>Why is this important? 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342900" y="4495800"/>
            <a:ext cx="8458200" cy="1524000"/>
          </a:xfrm>
          <a:solidFill>
            <a:srgbClr val="B4BECF"/>
          </a:solidFill>
          <a:ln w="38100" cmpd="sng">
            <a:solidFill>
              <a:srgbClr val="F76602"/>
            </a:solidFill>
          </a:ln>
        </p:spPr>
        <p:txBody>
          <a:bodyPr/>
          <a:lstStyle/>
          <a:p>
            <a:pPr>
              <a:buClr>
                <a:srgbClr val="F76602"/>
              </a:buClr>
            </a:pPr>
            <a:r>
              <a:rPr lang="en-US" sz="2600" dirty="0" smtClean="0"/>
              <a:t>Cost to global GDP – 10% or over $7.5 trillion </a:t>
            </a:r>
          </a:p>
          <a:p>
            <a:pPr>
              <a:buClr>
                <a:srgbClr val="F76602"/>
              </a:buClr>
            </a:pPr>
            <a:r>
              <a:rPr lang="en-US" sz="2600" dirty="0" smtClean="0"/>
              <a:t>Cost to U.S. – $340 billion from endocrine disruptors</a:t>
            </a:r>
          </a:p>
          <a:p>
            <a:pPr>
              <a:buClr>
                <a:srgbClr val="F76602"/>
              </a:buClr>
            </a:pPr>
            <a:r>
              <a:rPr lang="en-US" sz="2600" dirty="0" smtClean="0"/>
              <a:t>Chemical illnesses are preventable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4822" y="6081889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© 2002 </a:t>
            </a:r>
            <a:r>
              <a:rPr lang="en-US" sz="1000" dirty="0" err="1" smtClean="0"/>
              <a:t>Subhankar</a:t>
            </a:r>
            <a:r>
              <a:rPr lang="en-US" sz="1000" dirty="0" smtClean="0"/>
              <a:t> Banerjee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6367046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Silent Snow: The Slow Poisoning of the Arctic, </a:t>
            </a:r>
            <a:r>
              <a:rPr lang="en-US" sz="1600" dirty="0" smtClean="0"/>
              <a:t>Cone, 2005</a:t>
            </a:r>
          </a:p>
        </p:txBody>
      </p:sp>
    </p:spTree>
    <p:extLst>
      <p:ext uri="{BB962C8B-B14F-4D97-AF65-F5344CB8AC3E}">
        <p14:creationId xmlns:p14="http://schemas.microsoft.com/office/powerpoint/2010/main" val="14697598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 descr="Blockade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725"/>
            <a:ext cx="91440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248400" cy="838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Why </a:t>
            </a:r>
            <a:r>
              <a:rPr lang="en-US" sz="3200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altLang="ja-JP" sz="3200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il-chemical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pollutants</a:t>
            </a:r>
            <a:r>
              <a:rPr lang="en-US" altLang="ja-JP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5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3556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ontent Placeholder 2"/>
          <p:cNvSpPr txBox="1">
            <a:spLocks/>
          </p:cNvSpPr>
          <p:nvPr/>
        </p:nvSpPr>
        <p:spPr bwMode="auto">
          <a:xfrm>
            <a:off x="266700" y="4191000"/>
            <a:ext cx="86106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81C6"/>
              </a:buClr>
            </a:pPr>
            <a:r>
              <a:rPr lang="en-US" sz="2600" b="1" dirty="0">
                <a:solidFill>
                  <a:srgbClr val="FF6600"/>
                </a:solidFill>
              </a:rPr>
              <a:t>Pollutant: </a:t>
            </a:r>
            <a:r>
              <a:rPr lang="en-US" sz="2600" b="1" dirty="0" smtClean="0">
                <a:solidFill>
                  <a:srgbClr val="FF6600"/>
                </a:solidFill>
              </a:rPr>
              <a:t> </a:t>
            </a:r>
            <a:r>
              <a:rPr lang="en-US" sz="2600" dirty="0" smtClean="0"/>
              <a:t>may </a:t>
            </a:r>
            <a:r>
              <a:rPr lang="en-US" sz="2600" dirty="0"/>
              <a:t>cause 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76602"/>
                </a:solidFill>
              </a:rPr>
              <a:t>•</a:t>
            </a:r>
            <a:r>
              <a:rPr lang="en-US" sz="2600" dirty="0" smtClean="0"/>
              <a:t>  death  </a:t>
            </a:r>
            <a:r>
              <a:rPr lang="en-US" sz="2600" dirty="0" smtClean="0">
                <a:solidFill>
                  <a:srgbClr val="FF6600"/>
                </a:solidFill>
              </a:rPr>
              <a:t>• </a:t>
            </a:r>
            <a:r>
              <a:rPr lang="en-US" sz="2600" dirty="0" smtClean="0"/>
              <a:t> </a:t>
            </a:r>
            <a:r>
              <a:rPr lang="en-US" sz="2600" dirty="0"/>
              <a:t>disease or infection </a:t>
            </a:r>
          </a:p>
          <a:p>
            <a:pPr>
              <a:buClr>
                <a:srgbClr val="0081C6"/>
              </a:buClr>
            </a:pPr>
            <a:r>
              <a:rPr lang="en-US" sz="2600" dirty="0">
                <a:solidFill>
                  <a:srgbClr val="FF6600"/>
                </a:solidFill>
              </a:rPr>
              <a:t>	•</a:t>
            </a:r>
            <a:r>
              <a:rPr lang="en-US" sz="2600" dirty="0"/>
              <a:t> behavioral abnormalities 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6600"/>
                </a:solidFill>
              </a:rPr>
              <a:t>•</a:t>
            </a:r>
            <a:r>
              <a:rPr lang="en-US" sz="2600" dirty="0" smtClean="0"/>
              <a:t>  cancer  </a:t>
            </a:r>
            <a:r>
              <a:rPr lang="en-US" sz="2600" dirty="0" smtClean="0">
                <a:solidFill>
                  <a:srgbClr val="FF6600"/>
                </a:solidFill>
              </a:rPr>
              <a:t>•</a:t>
            </a:r>
            <a:r>
              <a:rPr lang="en-US" sz="2600" dirty="0" smtClean="0"/>
              <a:t>  genetic </a:t>
            </a:r>
            <a:r>
              <a:rPr lang="en-US" sz="2600" dirty="0"/>
              <a:t>mutation</a:t>
            </a:r>
          </a:p>
          <a:p>
            <a:pPr>
              <a:buClr>
                <a:srgbClr val="0081C6"/>
              </a:buClr>
            </a:pPr>
            <a:r>
              <a:rPr lang="en-US" sz="2600" dirty="0">
                <a:solidFill>
                  <a:srgbClr val="FF6600"/>
                </a:solidFill>
              </a:rPr>
              <a:t>	•</a:t>
            </a:r>
            <a:r>
              <a:rPr lang="en-US" sz="2600" dirty="0"/>
              <a:t> endocrine disruption 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6600"/>
                </a:solidFill>
              </a:rPr>
              <a:t>•</a:t>
            </a:r>
            <a:r>
              <a:rPr lang="en-US" sz="2600" dirty="0" smtClean="0"/>
              <a:t>  reproductive </a:t>
            </a:r>
            <a:r>
              <a:rPr lang="en-US" sz="2600" dirty="0"/>
              <a:t>malfunction and </a:t>
            </a:r>
          </a:p>
          <a:p>
            <a:pPr>
              <a:buClr>
                <a:srgbClr val="0081C6"/>
              </a:buClr>
            </a:pPr>
            <a:r>
              <a:rPr lang="en-US" sz="2600" dirty="0">
                <a:solidFill>
                  <a:srgbClr val="FF6600"/>
                </a:solidFill>
              </a:rPr>
              <a:t>	•</a:t>
            </a:r>
            <a:r>
              <a:rPr lang="en-US" sz="2600" dirty="0"/>
              <a:t> other physical malfunction </a:t>
            </a:r>
            <a:r>
              <a:rPr lang="en-US" sz="2600" dirty="0" smtClean="0"/>
              <a:t> </a:t>
            </a:r>
            <a:r>
              <a:rPr lang="en-US" sz="2600" dirty="0">
                <a:solidFill>
                  <a:srgbClr val="FF6600"/>
                </a:solidFill>
              </a:rPr>
              <a:t>•</a:t>
            </a:r>
            <a:r>
              <a:rPr lang="en-US" sz="2600" dirty="0"/>
              <a:t> </a:t>
            </a:r>
            <a:r>
              <a:rPr lang="en-US" sz="2600" dirty="0" smtClean="0"/>
              <a:t> </a:t>
            </a:r>
            <a:r>
              <a:rPr lang="en-US" sz="2600" i="1" u="sng" dirty="0" smtClean="0"/>
              <a:t>in </a:t>
            </a:r>
            <a:r>
              <a:rPr lang="en-US" sz="2600" i="1" u="sng" dirty="0"/>
              <a:t>exposed organisms </a:t>
            </a:r>
            <a:r>
              <a:rPr lang="en-US" sz="2600" i="1" u="sng" dirty="0" smtClean="0"/>
              <a:t>&amp; their </a:t>
            </a:r>
            <a:r>
              <a:rPr lang="en-US" sz="2600" i="1" u="sng" dirty="0"/>
              <a:t>offspring including humans</a:t>
            </a:r>
            <a:r>
              <a:rPr lang="en-US" sz="2600" u="sng" dirty="0"/>
              <a:t>. </a:t>
            </a:r>
          </a:p>
        </p:txBody>
      </p:sp>
      <p:grpSp>
        <p:nvGrpSpPr>
          <p:cNvPr id="12293" name="Group 6"/>
          <p:cNvGrpSpPr>
            <a:grpSpLocks/>
          </p:cNvGrpSpPr>
          <p:nvPr/>
        </p:nvGrpSpPr>
        <p:grpSpPr bwMode="auto">
          <a:xfrm>
            <a:off x="609600" y="1143000"/>
            <a:ext cx="3505200" cy="1219200"/>
            <a:chOff x="3886200" y="1524000"/>
            <a:chExt cx="3505200" cy="2971800"/>
          </a:xfrm>
        </p:grpSpPr>
        <p:sp>
          <p:nvSpPr>
            <p:cNvPr id="3" name="Oval 2"/>
            <p:cNvSpPr/>
            <p:nvPr/>
          </p:nvSpPr>
          <p:spPr>
            <a:xfrm>
              <a:off x="3886200" y="1524000"/>
              <a:ext cx="3505200" cy="2971800"/>
            </a:xfrm>
            <a:prstGeom prst="ellips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29" name="TextBox 3"/>
            <p:cNvSpPr txBox="1">
              <a:spLocks noChangeArrowheads="1"/>
            </p:cNvSpPr>
            <p:nvPr/>
          </p:nvSpPr>
          <p:spPr bwMode="auto">
            <a:xfrm>
              <a:off x="4191000" y="1798689"/>
              <a:ext cx="2895600" cy="232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sz="2800" dirty="0">
                  <a:solidFill>
                    <a:srgbClr val="FFFFFF"/>
                  </a:solidFill>
                </a:rPr>
                <a:t>“Oil</a:t>
              </a:r>
              <a:r>
                <a:rPr lang="en-US" sz="2800" dirty="0">
                  <a:solidFill>
                    <a:srgbClr val="FFFFFF"/>
                  </a:solidFill>
                </a:rPr>
                <a:t>”</a:t>
              </a:r>
              <a:r>
                <a:rPr lang="en-US" altLang="ja-JP" sz="2800" dirty="0">
                  <a:solidFill>
                    <a:srgbClr val="FFFFFF"/>
                  </a:solidFill>
                </a:rPr>
                <a:t> in </a:t>
              </a:r>
            </a:p>
            <a:p>
              <a:pPr algn="ctr" eaLnBrk="1" hangingPunct="1"/>
              <a:r>
                <a:rPr lang="en-US" altLang="ja-JP" sz="2800" b="1" dirty="0">
                  <a:solidFill>
                    <a:srgbClr val="FFFFFF"/>
                  </a:solidFill>
                </a:rPr>
                <a:t>Clean Water Act</a:t>
              </a:r>
              <a:endParaRPr lang="en-US" sz="2800" b="1" dirty="0"/>
            </a:p>
          </p:txBody>
        </p:sp>
      </p:grpSp>
      <p:grpSp>
        <p:nvGrpSpPr>
          <p:cNvPr id="12294" name="Group 5"/>
          <p:cNvGrpSpPr>
            <a:grpSpLocks/>
          </p:cNvGrpSpPr>
          <p:nvPr/>
        </p:nvGrpSpPr>
        <p:grpSpPr bwMode="auto">
          <a:xfrm>
            <a:off x="4495801" y="1066800"/>
            <a:ext cx="3962402" cy="1371600"/>
            <a:chOff x="4572000" y="2362200"/>
            <a:chExt cx="2514601" cy="1371600"/>
          </a:xfrm>
        </p:grpSpPr>
        <p:sp>
          <p:nvSpPr>
            <p:cNvPr id="9" name="Oval 8"/>
            <p:cNvSpPr/>
            <p:nvPr/>
          </p:nvSpPr>
          <p:spPr>
            <a:xfrm>
              <a:off x="4572000" y="2362200"/>
              <a:ext cx="2514600" cy="13716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27" name="TextBox 3"/>
            <p:cNvSpPr txBox="1">
              <a:spLocks noChangeArrowheads="1"/>
            </p:cNvSpPr>
            <p:nvPr/>
          </p:nvSpPr>
          <p:spPr bwMode="auto">
            <a:xfrm>
              <a:off x="4572001" y="2405503"/>
              <a:ext cx="2514600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</a:rPr>
                <a:t>“Pollutant” </a:t>
              </a:r>
              <a:r>
                <a:rPr lang="en-US" sz="2600" dirty="0" smtClean="0">
                  <a:solidFill>
                    <a:schemeClr val="bg1"/>
                  </a:solidFill>
                </a:rPr>
                <a:t>and  “</a:t>
              </a:r>
              <a:r>
                <a:rPr lang="en-US" sz="2600" dirty="0">
                  <a:solidFill>
                    <a:schemeClr val="bg1"/>
                  </a:solidFill>
                </a:rPr>
                <a:t>Hazardous substances” in </a:t>
              </a:r>
              <a:r>
                <a:rPr lang="en-US" sz="2600" b="1" dirty="0" smtClean="0">
                  <a:solidFill>
                    <a:schemeClr val="bg1"/>
                  </a:solidFill>
                </a:rPr>
                <a:t>Superfund</a:t>
              </a:r>
              <a:endParaRPr lang="en-US" sz="2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" y="3657600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</a:rPr>
              <a:t>Fishermen’s </a:t>
            </a:r>
            <a:r>
              <a:rPr lang="en-US" sz="2200" dirty="0" smtClean="0">
                <a:solidFill>
                  <a:schemeClr val="bg1"/>
                </a:solidFill>
              </a:rPr>
              <a:t>blockade, Prince William Sound, Alaska, 1993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28600" y="3133725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</a:rPr>
              <a:t>Oil particulates (PAHs) cause harm at very low levels</a:t>
            </a:r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7086600" y="3990975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chemeClr val="bg1"/>
                </a:solidFill>
              </a:rPr>
              <a:t>Tony Bickert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38400" y="6096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10 Americans, 2012</a:t>
            </a:r>
          </a:p>
          <a:p>
            <a:pPr algn="r"/>
            <a:r>
              <a:rPr lang="en-US" sz="1200" dirty="0" smtClean="0">
                <a:hlinkClick r:id="rId5"/>
              </a:rPr>
              <a:t>https://www.ewg.org/kid-safe-chemicals-act-blog/kid-safe-chemicals-act-10-americans-video/</a:t>
            </a:r>
            <a:endParaRPr lang="en-US" sz="12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hydrologic cyc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250"/>
            <a:ext cx="90678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04800" y="242888"/>
            <a:ext cx="7543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1D81C6"/>
                </a:solidFill>
              </a:rPr>
              <a:t>Water cycle &amp; </a:t>
            </a:r>
            <a:r>
              <a:rPr lang="en-US" sz="3200" dirty="0">
                <a:solidFill>
                  <a:srgbClr val="000000"/>
                </a:solidFill>
              </a:rPr>
              <a:t>o</a:t>
            </a:r>
            <a:r>
              <a:rPr lang="en-US" sz="3200" dirty="0" smtClean="0">
                <a:solidFill>
                  <a:srgbClr val="000000"/>
                </a:solidFill>
              </a:rPr>
              <a:t>il-chemical </a:t>
            </a:r>
            <a:r>
              <a:rPr lang="en-US" sz="3200" dirty="0">
                <a:solidFill>
                  <a:srgbClr val="000000"/>
                </a:solidFill>
              </a:rPr>
              <a:t>hitchhikers</a:t>
            </a:r>
          </a:p>
          <a:p>
            <a:pPr algn="ctr" eaLnBrk="1" hangingPunct="1"/>
            <a:endParaRPr lang="en-US" sz="3200" dirty="0">
              <a:solidFill>
                <a:srgbClr val="1D81C6"/>
              </a:solidFill>
            </a:endParaRPr>
          </a:p>
        </p:txBody>
      </p:sp>
      <p:pic>
        <p:nvPicPr>
          <p:cNvPr id="6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3952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152400"/>
            <a:ext cx="6889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3952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0"/>
            <a:ext cx="3952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3657600"/>
            <a:ext cx="3952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952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/>
          <p:nvPr/>
        </p:nvGrpSpPr>
        <p:grpSpPr>
          <a:xfrm>
            <a:off x="1143000" y="4572000"/>
            <a:ext cx="3429000" cy="762000"/>
            <a:chOff x="1143000" y="4572000"/>
            <a:chExt cx="3429000" cy="762000"/>
          </a:xfrm>
          <a:solidFill>
            <a:srgbClr val="0092D5"/>
          </a:solidFill>
        </p:grpSpPr>
        <p:sp>
          <p:nvSpPr>
            <p:cNvPr id="18" name="Right Triangle 17"/>
            <p:cNvSpPr/>
            <p:nvPr/>
          </p:nvSpPr>
          <p:spPr>
            <a:xfrm>
              <a:off x="3124200" y="4953000"/>
              <a:ext cx="1447800" cy="381000"/>
            </a:xfrm>
            <a:prstGeom prst="rtTriangle">
              <a:avLst/>
            </a:prstGeom>
            <a:grpFill/>
            <a:ln>
              <a:solidFill>
                <a:srgbClr val="0092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Diagonal Stripe 21"/>
            <p:cNvSpPr/>
            <p:nvPr/>
          </p:nvSpPr>
          <p:spPr>
            <a:xfrm flipH="1">
              <a:off x="1143000" y="4572000"/>
              <a:ext cx="1981200" cy="762000"/>
            </a:xfrm>
            <a:prstGeom prst="diagStripe">
              <a:avLst/>
            </a:prstGeom>
            <a:grpFill/>
            <a:ln>
              <a:solidFill>
                <a:srgbClr val="0092D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418" name="TextBox 23"/>
          <p:cNvSpPr txBox="1">
            <a:spLocks noChangeArrowheads="1"/>
          </p:cNvSpPr>
          <p:nvPr/>
        </p:nvSpPr>
        <p:spPr bwMode="auto">
          <a:xfrm>
            <a:off x="3124200" y="5057775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Aquifer</a:t>
            </a:r>
          </a:p>
        </p:txBody>
      </p:sp>
      <p:pic>
        <p:nvPicPr>
          <p:cNvPr id="16" name="Picture 32" descr="Mr. I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0"/>
            <a:ext cx="3952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400" y="5757333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Living Downstream, </a:t>
            </a:r>
            <a:r>
              <a:rPr lang="en-US" sz="1600" dirty="0" err="1" smtClean="0"/>
              <a:t>Steingraber</a:t>
            </a:r>
            <a:r>
              <a:rPr lang="en-US" sz="1600" dirty="0" smtClean="0"/>
              <a:t>, 1998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60198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Toxic Chemical Soup with Dr. Arlene Blum</a:t>
            </a:r>
          </a:p>
          <a:p>
            <a:r>
              <a:rPr lang="en-US" sz="1200" dirty="0">
                <a:hlinkClick r:id="rId6"/>
              </a:rPr>
              <a:t>https://www.youtube.com/watch?v=</a:t>
            </a:r>
            <a:r>
              <a:rPr lang="en-US" sz="1200" dirty="0" smtClean="0">
                <a:hlinkClick r:id="rId6"/>
              </a:rPr>
              <a:t>2pWjnW0Xwpg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1667 L 0.02847 -0.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5.55556E-6 L -0.51667 5.55556E-6 " pathEditMode="relative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1.11111E-6 L 0.0066 0.294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44444E-6 L 0.20833 0.01111 " pathEditMode="relative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3889 L 0.00347 0.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TEJAS Manchester cris_sniff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r="2869"/>
          <a:stretch>
            <a:fillRect/>
          </a:stretch>
        </p:blipFill>
        <p:spPr bwMode="auto">
          <a:xfrm>
            <a:off x="1295400" y="990600"/>
            <a:ext cx="6096000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82000" cy="838200"/>
          </a:xfrm>
        </p:spPr>
        <p:txBody>
          <a:bodyPr/>
          <a:lstStyle/>
          <a:p>
            <a:r>
              <a:rPr lang="en-US" sz="3000" dirty="0">
                <a:solidFill>
                  <a:srgbClr val="F76602"/>
                </a:solidFill>
                <a:latin typeface="Arial" charset="0"/>
                <a:ea typeface="ＭＳ Ｐゴシック" charset="0"/>
                <a:cs typeface="ＭＳ Ｐゴシック" charset="0"/>
              </a:rPr>
              <a:t>Routes </a:t>
            </a:r>
            <a:r>
              <a:rPr lang="en-US" sz="3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of o</a:t>
            </a:r>
            <a:r>
              <a:rPr lang="en-US" sz="3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il-chemical </a:t>
            </a:r>
            <a:r>
              <a:rPr lang="en-US" sz="3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3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xposures</a:t>
            </a:r>
            <a:endParaRPr lang="en-US" sz="3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762000" y="6216650"/>
            <a:ext cx="342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Manchester (Houston)</a:t>
            </a:r>
          </a:p>
        </p:txBody>
      </p:sp>
      <p:pic>
        <p:nvPicPr>
          <p:cNvPr id="19460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54763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2400" y="1066800"/>
            <a:ext cx="2362200" cy="2482850"/>
            <a:chOff x="3550023" y="1219200"/>
            <a:chExt cx="2361854" cy="2483223"/>
          </a:xfrm>
        </p:grpSpPr>
        <p:sp>
          <p:nvSpPr>
            <p:cNvPr id="5" name="Rectangle 4"/>
            <p:cNvSpPr/>
            <p:nvPr/>
          </p:nvSpPr>
          <p:spPr>
            <a:xfrm>
              <a:off x="3550023" y="1233490"/>
              <a:ext cx="2361854" cy="246893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957" y="1219200"/>
              <a:ext cx="2253920" cy="24165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buClr>
                  <a:srgbClr val="FF6600"/>
                </a:buClr>
                <a:defRPr/>
              </a:pPr>
              <a:r>
                <a:rPr lang="en-US" sz="3200" u="sng" dirty="0">
                  <a:solidFill>
                    <a:srgbClr val="FF6600"/>
                  </a:solidFill>
                </a:rPr>
                <a:t>I</a:t>
              </a:r>
              <a:r>
                <a:rPr lang="en-US" u="sng" dirty="0">
                  <a:solidFill>
                    <a:srgbClr val="FF6600"/>
                  </a:solidFill>
                </a:rPr>
                <a:t>NTO </a:t>
              </a:r>
              <a:r>
                <a:rPr lang="en-US" sz="3200" u="sng" dirty="0">
                  <a:solidFill>
                    <a:srgbClr val="FF6600"/>
                  </a:solidFill>
                </a:rPr>
                <a:t>B</a:t>
              </a:r>
              <a:r>
                <a:rPr lang="en-US" u="sng" dirty="0">
                  <a:solidFill>
                    <a:srgbClr val="FF6600"/>
                  </a:solidFill>
                </a:rPr>
                <a:t>ODY</a:t>
              </a:r>
            </a:p>
            <a:p>
              <a:pPr algn="ctr">
                <a:buClr>
                  <a:srgbClr val="FF6600"/>
                </a:buClr>
                <a:defRPr/>
              </a:pPr>
              <a:endParaRPr lang="en-US" sz="600" dirty="0"/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sz="2600" dirty="0"/>
                <a:t>Inhaling</a:t>
              </a:r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endParaRPr lang="en-US" sz="300" dirty="0"/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sz="2600" dirty="0"/>
                <a:t>Skin contact</a:t>
              </a:r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endParaRPr lang="en-US" sz="300" dirty="0"/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sz="2600" dirty="0"/>
                <a:t>Eating</a:t>
              </a:r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endParaRPr lang="en-US" sz="300" dirty="0"/>
            </a:p>
            <a:p>
              <a:pPr marL="166688" indent="-16668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sz="2600" dirty="0"/>
                <a:t>Drinking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769100" y="1050925"/>
            <a:ext cx="2222500" cy="3292475"/>
            <a:chOff x="3644771" y="1219200"/>
            <a:chExt cx="2222629" cy="3293329"/>
          </a:xfrm>
        </p:grpSpPr>
        <p:sp>
          <p:nvSpPr>
            <p:cNvPr id="18" name="Rectangle 17"/>
            <p:cNvSpPr/>
            <p:nvPr/>
          </p:nvSpPr>
          <p:spPr>
            <a:xfrm>
              <a:off x="3644771" y="1265250"/>
              <a:ext cx="2222629" cy="3231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7472" y="1219200"/>
              <a:ext cx="2209928" cy="3293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buClr>
                  <a:srgbClr val="FF6600"/>
                </a:buClr>
                <a:defRPr/>
              </a:pPr>
              <a:r>
                <a:rPr lang="en-US" sz="2600" u="sng" dirty="0">
                  <a:solidFill>
                    <a:srgbClr val="FF6600"/>
                  </a:solidFill>
                </a:rPr>
                <a:t>O</a:t>
              </a:r>
              <a:r>
                <a:rPr lang="en-US" sz="2000" u="sng" dirty="0">
                  <a:solidFill>
                    <a:srgbClr val="FF6600"/>
                  </a:solidFill>
                </a:rPr>
                <a:t>UT</a:t>
              </a:r>
              <a:r>
                <a:rPr lang="en-US" sz="3200" u="sng" dirty="0">
                  <a:solidFill>
                    <a:srgbClr val="FF6600"/>
                  </a:solidFill>
                </a:rPr>
                <a:t> </a:t>
              </a:r>
              <a:r>
                <a:rPr lang="en-US" sz="2600" u="sng" dirty="0">
                  <a:solidFill>
                    <a:srgbClr val="FF6600"/>
                  </a:solidFill>
                </a:rPr>
                <a:t>O</a:t>
              </a:r>
              <a:r>
                <a:rPr lang="en-US" sz="2000" u="sng" dirty="0">
                  <a:solidFill>
                    <a:srgbClr val="FF6600"/>
                  </a:solidFill>
                </a:rPr>
                <a:t>F</a:t>
              </a:r>
              <a:r>
                <a:rPr lang="en-US" sz="3200" u="sng" dirty="0">
                  <a:solidFill>
                    <a:srgbClr val="FF6600"/>
                  </a:solidFill>
                </a:rPr>
                <a:t> </a:t>
              </a:r>
              <a:r>
                <a:rPr lang="en-US" sz="2600" u="sng" dirty="0">
                  <a:solidFill>
                    <a:srgbClr val="FF6600"/>
                  </a:solidFill>
                </a:rPr>
                <a:t>B</a:t>
              </a:r>
              <a:r>
                <a:rPr lang="en-US" sz="2000" u="sng" dirty="0">
                  <a:solidFill>
                    <a:srgbClr val="FF6600"/>
                  </a:solidFill>
                </a:rPr>
                <a:t>ODY</a:t>
              </a:r>
            </a:p>
            <a:p>
              <a:pPr algn="ctr">
                <a:buClr>
                  <a:srgbClr val="FF6600"/>
                </a:buClr>
                <a:defRPr/>
              </a:pPr>
              <a:endParaRPr lang="en-US" sz="600" dirty="0"/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dirty="0"/>
                <a:t>Exhaling</a:t>
              </a:r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dirty="0"/>
                <a:t>Sweating</a:t>
              </a:r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dirty="0"/>
                <a:t>Pee, poop, throw up</a:t>
              </a:r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sz="2200" dirty="0"/>
                <a:t>Menstruating,</a:t>
              </a:r>
              <a:r>
                <a:rPr lang="en-US" dirty="0"/>
                <a:t> birthing, nursing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057400" y="3276600"/>
            <a:ext cx="2514600" cy="2819400"/>
            <a:chOff x="3581400" y="1219200"/>
            <a:chExt cx="2514600" cy="2819400"/>
          </a:xfrm>
        </p:grpSpPr>
        <p:sp>
          <p:nvSpPr>
            <p:cNvPr id="21" name="Rectangle 20"/>
            <p:cNvSpPr/>
            <p:nvPr/>
          </p:nvSpPr>
          <p:spPr>
            <a:xfrm>
              <a:off x="3581400" y="1219200"/>
              <a:ext cx="2514600" cy="281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11563" y="1233488"/>
              <a:ext cx="2484437" cy="27701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buClr>
                  <a:srgbClr val="FF6600"/>
                </a:buClr>
                <a:defRPr/>
              </a:pPr>
              <a:r>
                <a:rPr lang="en-US" sz="2800" u="sng" dirty="0">
                  <a:solidFill>
                    <a:srgbClr val="FF6600"/>
                  </a:solidFill>
                </a:rPr>
                <a:t>I</a:t>
              </a:r>
              <a:r>
                <a:rPr lang="en-US" sz="2200" u="sng" dirty="0">
                  <a:solidFill>
                    <a:srgbClr val="FF6600"/>
                  </a:solidFill>
                </a:rPr>
                <a:t>NSIDE</a:t>
              </a:r>
              <a:r>
                <a:rPr lang="en-US" sz="2000" u="sng" dirty="0">
                  <a:solidFill>
                    <a:srgbClr val="FF6600"/>
                  </a:solidFill>
                </a:rPr>
                <a:t> </a:t>
              </a:r>
              <a:r>
                <a:rPr lang="en-US" sz="2800" u="sng" dirty="0">
                  <a:solidFill>
                    <a:srgbClr val="FF6600"/>
                  </a:solidFill>
                </a:rPr>
                <a:t>B</a:t>
              </a:r>
              <a:r>
                <a:rPr lang="en-US" sz="2200" u="sng" dirty="0">
                  <a:solidFill>
                    <a:srgbClr val="FF6600"/>
                  </a:solidFill>
                </a:rPr>
                <a:t>ODY</a:t>
              </a:r>
            </a:p>
            <a:p>
              <a:pPr algn="ctr">
                <a:buClr>
                  <a:srgbClr val="FF6600"/>
                </a:buClr>
                <a:defRPr/>
              </a:pPr>
              <a:endParaRPr lang="en-US" sz="600" dirty="0"/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dirty="0"/>
                <a:t>Metabolized</a:t>
              </a:r>
            </a:p>
            <a:p>
              <a:pPr marL="223838" indent="-223838">
                <a:buClr>
                  <a:srgbClr val="FF6600"/>
                </a:buClr>
                <a:defRPr/>
              </a:pPr>
              <a:r>
                <a:rPr lang="en-US" sz="2200" dirty="0"/>
                <a:t>	</a:t>
              </a:r>
              <a:r>
                <a:rPr lang="en-US" sz="2200" dirty="0">
                  <a:solidFill>
                    <a:srgbClr val="FF6600"/>
                  </a:solidFill>
                </a:rPr>
                <a:t>– </a:t>
              </a:r>
              <a:r>
                <a:rPr lang="en-US" sz="2200" dirty="0"/>
                <a:t>organs</a:t>
              </a:r>
            </a:p>
            <a:p>
              <a:pPr marL="223838" indent="-223838">
                <a:buClr>
                  <a:srgbClr val="FF6600"/>
                </a:buClr>
                <a:defRPr/>
              </a:pPr>
              <a:r>
                <a:rPr lang="en-US" sz="2200" dirty="0"/>
                <a:t>	</a:t>
              </a:r>
              <a:r>
                <a:rPr lang="en-US" sz="2200" dirty="0">
                  <a:solidFill>
                    <a:srgbClr val="FF6600"/>
                  </a:solidFill>
                </a:rPr>
                <a:t>–</a:t>
              </a:r>
              <a:r>
                <a:rPr lang="en-US" sz="2200" dirty="0"/>
                <a:t> enzymes*</a:t>
              </a:r>
            </a:p>
            <a:p>
              <a:pPr marL="223838" indent="-223838">
                <a:buClr>
                  <a:srgbClr val="FF6600"/>
                </a:buClr>
                <a:tabLst>
                  <a:tab pos="463550" algn="l"/>
                </a:tabLst>
                <a:defRPr/>
              </a:pPr>
              <a:r>
                <a:rPr lang="en-US" dirty="0"/>
                <a:t>	</a:t>
              </a:r>
              <a:r>
                <a:rPr lang="en-US" sz="2200" dirty="0"/>
                <a:t>(*babies &amp; kids)</a:t>
              </a:r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dirty="0"/>
                <a:t>Eliminated</a:t>
              </a:r>
              <a:endParaRPr lang="en-US" sz="900" dirty="0"/>
            </a:p>
            <a:p>
              <a:pPr marL="223838" indent="-223838">
                <a:buClr>
                  <a:srgbClr val="FF6600"/>
                </a:buClr>
                <a:buFont typeface="Arial"/>
                <a:buChar char="•"/>
                <a:defRPr/>
              </a:pPr>
              <a:r>
                <a:rPr lang="en-US" dirty="0"/>
                <a:t>Stored</a:t>
              </a:r>
            </a:p>
          </p:txBody>
        </p:sp>
      </p:grpSp>
      <p:sp>
        <p:nvSpPr>
          <p:cNvPr id="19465" name="TextBox 22"/>
          <p:cNvSpPr txBox="1">
            <a:spLocks noChangeArrowheads="1"/>
          </p:cNvSpPr>
          <p:nvPr/>
        </p:nvSpPr>
        <p:spPr bwMode="auto">
          <a:xfrm>
            <a:off x="5397500" y="5689600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>
                <a:solidFill>
                  <a:schemeClr val="bg1"/>
                </a:solidFill>
              </a:rPr>
              <a:t>Courtesy of TEJAS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0" y="268288"/>
            <a:ext cx="8839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400" dirty="0"/>
              <a:t>Oil</a:t>
            </a:r>
            <a:r>
              <a:rPr lang="en-US" sz="3400" dirty="0" smtClean="0"/>
              <a:t>-chemical </a:t>
            </a:r>
            <a:r>
              <a:rPr lang="en-US" sz="3400" dirty="0"/>
              <a:t>exposures </a:t>
            </a:r>
            <a:r>
              <a:rPr lang="en-US" sz="3400" dirty="0">
                <a:solidFill>
                  <a:srgbClr val="000000"/>
                </a:solidFill>
              </a:rPr>
              <a:t>&amp; </a:t>
            </a:r>
            <a:r>
              <a:rPr lang="en-US" sz="3400" dirty="0">
                <a:solidFill>
                  <a:srgbClr val="F76602"/>
                </a:solidFill>
              </a:rPr>
              <a:t>health effects </a:t>
            </a:r>
            <a:endParaRPr lang="en-US" sz="3400" b="1" dirty="0">
              <a:solidFill>
                <a:srgbClr val="F76602"/>
              </a:solidFill>
            </a:endParaRPr>
          </a:p>
        </p:txBody>
      </p:sp>
      <p:sp>
        <p:nvSpPr>
          <p:cNvPr id="3" name="Magnetic Disk 2"/>
          <p:cNvSpPr/>
          <p:nvPr/>
        </p:nvSpPr>
        <p:spPr>
          <a:xfrm>
            <a:off x="1828800" y="1944688"/>
            <a:ext cx="2209800" cy="2840037"/>
          </a:xfrm>
          <a:prstGeom prst="flowChartMagneticDisk">
            <a:avLst/>
          </a:prstGeom>
          <a:solidFill>
            <a:srgbClr val="815000"/>
          </a:solidFill>
          <a:ln w="63500" cap="flat" cmpd="sng" algn="ctr">
            <a:solidFill>
              <a:srgbClr val="51270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1507" name="Group 52"/>
          <p:cNvGrpSpPr>
            <a:grpSpLocks/>
          </p:cNvGrpSpPr>
          <p:nvPr/>
        </p:nvGrpSpPr>
        <p:grpSpPr bwMode="auto">
          <a:xfrm>
            <a:off x="1998663" y="1143000"/>
            <a:ext cx="2039937" cy="5308600"/>
            <a:chOff x="-1525130" y="1831452"/>
            <a:chExt cx="1166494" cy="3358061"/>
          </a:xfrm>
        </p:grpSpPr>
        <p:grpSp>
          <p:nvGrpSpPr>
            <p:cNvPr id="21556" name="Group 18"/>
            <p:cNvGrpSpPr>
              <a:grpSpLocks/>
            </p:cNvGrpSpPr>
            <p:nvPr/>
          </p:nvGrpSpPr>
          <p:grpSpPr bwMode="auto">
            <a:xfrm>
              <a:off x="-1525130" y="1831452"/>
              <a:ext cx="1166494" cy="3358061"/>
              <a:chOff x="5791029" y="1590569"/>
              <a:chExt cx="2007463" cy="5643795"/>
            </a:xfrm>
          </p:grpSpPr>
          <p:sp>
            <p:nvSpPr>
              <p:cNvPr id="52" name="Oval 51"/>
              <p:cNvSpPr>
                <a:spLocks noChangeArrowheads="1"/>
              </p:cNvSpPr>
              <p:nvPr/>
            </p:nvSpPr>
            <p:spPr bwMode="auto">
              <a:xfrm>
                <a:off x="6933017" y="1590569"/>
                <a:ext cx="865475" cy="924880"/>
              </a:xfrm>
              <a:prstGeom prst="ellipse">
                <a:avLst/>
              </a:prstGeom>
              <a:solidFill>
                <a:srgbClr val="0081C6"/>
              </a:solidFill>
              <a:ln w="9525">
                <a:solidFill>
                  <a:srgbClr val="0081C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>
                <a:spLocks noChangeArrowheads="1"/>
              </p:cNvSpPr>
              <p:nvPr/>
            </p:nvSpPr>
            <p:spPr bwMode="auto">
              <a:xfrm>
                <a:off x="6814288" y="6319610"/>
                <a:ext cx="459295" cy="305481"/>
              </a:xfrm>
              <a:prstGeom prst="ellipse">
                <a:avLst/>
              </a:prstGeom>
              <a:solidFill>
                <a:srgbClr val="0081C6"/>
              </a:solidFill>
              <a:ln w="9525">
                <a:solidFill>
                  <a:srgbClr val="0081C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Oval 53"/>
              <p:cNvSpPr>
                <a:spLocks noChangeArrowheads="1"/>
              </p:cNvSpPr>
              <p:nvPr/>
            </p:nvSpPr>
            <p:spPr bwMode="auto">
              <a:xfrm>
                <a:off x="5791029" y="6225097"/>
                <a:ext cx="456171" cy="305481"/>
              </a:xfrm>
              <a:prstGeom prst="ellipse">
                <a:avLst/>
              </a:prstGeom>
              <a:solidFill>
                <a:srgbClr val="0081C6"/>
              </a:solidFill>
              <a:ln w="9525">
                <a:solidFill>
                  <a:srgbClr val="0081C6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" name="Arc 25"/>
              <p:cNvSpPr>
                <a:spLocks noChangeArrowheads="1"/>
              </p:cNvSpPr>
              <p:nvPr/>
            </p:nvSpPr>
            <p:spPr bwMode="auto">
              <a:xfrm>
                <a:off x="6968949" y="5482492"/>
                <a:ext cx="153098" cy="1751872"/>
              </a:xfrm>
              <a:custGeom>
                <a:avLst/>
                <a:gdLst>
                  <a:gd name="T0" fmla="*/ 76495 w 152991"/>
                  <a:gd name="T1" fmla="*/ 0 h 1751853"/>
                  <a:gd name="T2" fmla="*/ 76496 w 152991"/>
                  <a:gd name="T3" fmla="*/ 875927 h 1751853"/>
                  <a:gd name="T4" fmla="*/ 152991 w 152991"/>
                  <a:gd name="T5" fmla="*/ 875927 h 1751853"/>
                  <a:gd name="T6" fmla="*/ 0 60000 65536"/>
                  <a:gd name="T7" fmla="*/ 0 60000 65536"/>
                  <a:gd name="T8" fmla="*/ 0 60000 65536"/>
                  <a:gd name="T9" fmla="*/ 76495 w 152991"/>
                  <a:gd name="T10" fmla="*/ 0 h 1751853"/>
                  <a:gd name="T11" fmla="*/ 152991 w 152991"/>
                  <a:gd name="T12" fmla="*/ 875927 h 17518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2991" h="1751853" stroke="0">
                    <a:moveTo>
                      <a:pt x="76495" y="0"/>
                    </a:moveTo>
                    <a:lnTo>
                      <a:pt x="76494" y="0"/>
                    </a:lnTo>
                    <a:cubicBezTo>
                      <a:pt x="118742" y="0"/>
                      <a:pt x="152991" y="392165"/>
                      <a:pt x="152991" y="875927"/>
                    </a:cubicBezTo>
                    <a:lnTo>
                      <a:pt x="76496" y="875927"/>
                    </a:lnTo>
                    <a:close/>
                  </a:path>
                  <a:path w="152991" h="1751853" fill="none">
                    <a:moveTo>
                      <a:pt x="76495" y="0"/>
                    </a:moveTo>
                    <a:lnTo>
                      <a:pt x="76494" y="0"/>
                    </a:lnTo>
                    <a:cubicBezTo>
                      <a:pt x="118742" y="0"/>
                      <a:pt x="152991" y="392165"/>
                      <a:pt x="152991" y="875927"/>
                    </a:cubicBezTo>
                  </a:path>
                </a:pathLst>
              </a:custGeom>
              <a:solidFill>
                <a:srgbClr val="0081C6"/>
              </a:solidFill>
              <a:ln w="25400">
                <a:solidFill>
                  <a:srgbClr val="0081C6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Arc 26"/>
              <p:cNvSpPr>
                <a:spLocks noChangeArrowheads="1"/>
              </p:cNvSpPr>
              <p:nvPr/>
            </p:nvSpPr>
            <p:spPr bwMode="auto">
              <a:xfrm>
                <a:off x="5944127" y="5386292"/>
                <a:ext cx="151536" cy="1753559"/>
              </a:xfrm>
              <a:custGeom>
                <a:avLst/>
                <a:gdLst>
                  <a:gd name="T0" fmla="*/ 75539 w 151078"/>
                  <a:gd name="T1" fmla="*/ 0 h 1753721"/>
                  <a:gd name="T2" fmla="*/ 75539 w 151078"/>
                  <a:gd name="T3" fmla="*/ 876861 h 1753721"/>
                  <a:gd name="T4" fmla="*/ 151078 w 151078"/>
                  <a:gd name="T5" fmla="*/ 876861 h 1753721"/>
                  <a:gd name="T6" fmla="*/ 0 60000 65536"/>
                  <a:gd name="T7" fmla="*/ 0 60000 65536"/>
                  <a:gd name="T8" fmla="*/ 0 60000 65536"/>
                  <a:gd name="T9" fmla="*/ 75539 w 151078"/>
                  <a:gd name="T10" fmla="*/ 0 h 1753721"/>
                  <a:gd name="T11" fmla="*/ 151078 w 151078"/>
                  <a:gd name="T12" fmla="*/ 876861 h 17537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1078" h="1753721" stroke="0">
                    <a:moveTo>
                      <a:pt x="75539" y="0"/>
                    </a:moveTo>
                    <a:lnTo>
                      <a:pt x="75538" y="0"/>
                    </a:lnTo>
                    <a:cubicBezTo>
                      <a:pt x="117258" y="0"/>
                      <a:pt x="151078" y="392584"/>
                      <a:pt x="151078" y="876861"/>
                    </a:cubicBezTo>
                    <a:lnTo>
                      <a:pt x="75539" y="876861"/>
                    </a:lnTo>
                    <a:close/>
                  </a:path>
                  <a:path w="151078" h="1753721" fill="none">
                    <a:moveTo>
                      <a:pt x="75539" y="0"/>
                    </a:moveTo>
                    <a:lnTo>
                      <a:pt x="75538" y="0"/>
                    </a:lnTo>
                    <a:cubicBezTo>
                      <a:pt x="117258" y="0"/>
                      <a:pt x="151078" y="392584"/>
                      <a:pt x="151078" y="876861"/>
                    </a:cubicBezTo>
                  </a:path>
                </a:pathLst>
              </a:custGeom>
              <a:solidFill>
                <a:srgbClr val="0081C6"/>
              </a:solidFill>
              <a:ln w="25400">
                <a:solidFill>
                  <a:srgbClr val="0081C6"/>
                </a:solidFill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1557" name="Group 49"/>
            <p:cNvGrpSpPr>
              <a:grpSpLocks/>
            </p:cNvGrpSpPr>
            <p:nvPr/>
          </p:nvGrpSpPr>
          <p:grpSpPr bwMode="auto">
            <a:xfrm>
              <a:off x="-781050" y="2057400"/>
              <a:ext cx="342900" cy="228601"/>
              <a:chOff x="2259013" y="2057399"/>
              <a:chExt cx="342900" cy="228601"/>
            </a:xfrm>
          </p:grpSpPr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2259311" y="2056393"/>
                <a:ext cx="114380" cy="1154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Minus 24"/>
              <p:cNvSpPr>
                <a:spLocks noChangeArrowheads="1"/>
              </p:cNvSpPr>
              <p:nvPr/>
            </p:nvSpPr>
            <p:spPr bwMode="auto">
              <a:xfrm>
                <a:off x="2287452" y="2240162"/>
                <a:ext cx="237838" cy="47197"/>
              </a:xfrm>
              <a:custGeom>
                <a:avLst/>
                <a:gdLst>
                  <a:gd name="T0" fmla="*/ 236070 w 272142"/>
                  <a:gd name="T1" fmla="*/ 18415 h 36830"/>
                  <a:gd name="T2" fmla="*/ 136071 w 272142"/>
                  <a:gd name="T3" fmla="*/ 22746 h 36830"/>
                  <a:gd name="T4" fmla="*/ 36072 w 272142"/>
                  <a:gd name="T5" fmla="*/ 18415 h 36830"/>
                  <a:gd name="T6" fmla="*/ 136071 w 272142"/>
                  <a:gd name="T7" fmla="*/ 14084 h 36830"/>
                  <a:gd name="T8" fmla="*/ 0 60000 65536"/>
                  <a:gd name="T9" fmla="*/ 1 60000 65536"/>
                  <a:gd name="T10" fmla="*/ 2 60000 65536"/>
                  <a:gd name="T11" fmla="*/ 3 60000 65536"/>
                  <a:gd name="T12" fmla="*/ 36072 w 272142"/>
                  <a:gd name="T13" fmla="*/ 14084 h 36830"/>
                  <a:gd name="T14" fmla="*/ 236070 w 272142"/>
                  <a:gd name="T15" fmla="*/ 22746 h 368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142" h="36830">
                    <a:moveTo>
                      <a:pt x="36072" y="14084"/>
                    </a:moveTo>
                    <a:lnTo>
                      <a:pt x="236070" y="14084"/>
                    </a:lnTo>
                    <a:lnTo>
                      <a:pt x="236070" y="22746"/>
                    </a:lnTo>
                    <a:lnTo>
                      <a:pt x="36072" y="227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>
                <a:spLocks noChangeArrowheads="1"/>
              </p:cNvSpPr>
              <p:nvPr/>
            </p:nvSpPr>
            <p:spPr bwMode="auto">
              <a:xfrm>
                <a:off x="2487163" y="2056393"/>
                <a:ext cx="114380" cy="11548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Magnetic Disk 63"/>
          <p:cNvSpPr/>
          <p:nvPr/>
        </p:nvSpPr>
        <p:spPr>
          <a:xfrm>
            <a:off x="1828800" y="1960563"/>
            <a:ext cx="2209800" cy="2840037"/>
          </a:xfrm>
          <a:prstGeom prst="flowChartMagneticDisk">
            <a:avLst/>
          </a:prstGeom>
          <a:solidFill>
            <a:srgbClr val="008000"/>
          </a:solidFill>
          <a:ln w="63500" cap="flat" cmpd="sng" algn="ctr">
            <a:solidFill>
              <a:srgbClr val="51270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1" name="TextBox 17"/>
          <p:cNvSpPr txBox="1">
            <a:spLocks noChangeArrowheads="1"/>
          </p:cNvSpPr>
          <p:nvPr/>
        </p:nvSpPr>
        <p:spPr bwMode="auto">
          <a:xfrm>
            <a:off x="4800600" y="933450"/>
            <a:ext cx="388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u="sng">
                <a:solidFill>
                  <a:srgbClr val="FF6600"/>
                </a:solidFill>
              </a:rPr>
              <a:t>Acute </a:t>
            </a:r>
            <a:r>
              <a:rPr lang="en-US" u="sng">
                <a:solidFill>
                  <a:srgbClr val="FF6600"/>
                </a:solidFill>
              </a:rPr>
              <a:t>common symptoms</a:t>
            </a:r>
          </a:p>
          <a:p>
            <a:pPr eaLnBrk="1" hangingPunct="1"/>
            <a:endParaRPr lang="en-US" sz="400"/>
          </a:p>
        </p:txBody>
      </p:sp>
      <p:sp>
        <p:nvSpPr>
          <p:cNvPr id="15" name="Oval 14"/>
          <p:cNvSpPr/>
          <p:nvPr/>
        </p:nvSpPr>
        <p:spPr>
          <a:xfrm flipV="1">
            <a:off x="1828800" y="4191000"/>
            <a:ext cx="2209800" cy="381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 flipV="1">
            <a:off x="1828800" y="3581400"/>
            <a:ext cx="2209800" cy="381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 flipV="1">
            <a:off x="1828800" y="2971800"/>
            <a:ext cx="2209800" cy="381000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62200" y="838200"/>
            <a:ext cx="865188" cy="830263"/>
            <a:chOff x="3160747" y="1427636"/>
            <a:chExt cx="864973" cy="830813"/>
          </a:xfrm>
        </p:grpSpPr>
        <p:sp>
          <p:nvSpPr>
            <p:cNvPr id="5" name="Teardrop 4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55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2362200" y="838200"/>
            <a:ext cx="865188" cy="830263"/>
            <a:chOff x="3160747" y="1427636"/>
            <a:chExt cx="864973" cy="830813"/>
          </a:xfrm>
        </p:grpSpPr>
        <p:sp>
          <p:nvSpPr>
            <p:cNvPr id="66" name="Teardrop 65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53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1905000" y="914400"/>
            <a:ext cx="865188" cy="830263"/>
            <a:chOff x="3160747" y="1427636"/>
            <a:chExt cx="864973" cy="830813"/>
          </a:xfrm>
        </p:grpSpPr>
        <p:sp>
          <p:nvSpPr>
            <p:cNvPr id="69" name="Teardrop 68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51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2514600" y="914400"/>
            <a:ext cx="865188" cy="830263"/>
            <a:chOff x="3160747" y="1427636"/>
            <a:chExt cx="864973" cy="830813"/>
          </a:xfrm>
        </p:grpSpPr>
        <p:sp>
          <p:nvSpPr>
            <p:cNvPr id="72" name="Teardrop 71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49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3048000" y="914400"/>
            <a:ext cx="865188" cy="830263"/>
            <a:chOff x="3160747" y="1427636"/>
            <a:chExt cx="864973" cy="830813"/>
          </a:xfrm>
        </p:grpSpPr>
        <p:sp>
          <p:nvSpPr>
            <p:cNvPr id="75" name="Teardrop 74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47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3581400" y="4572000"/>
            <a:ext cx="865188" cy="830263"/>
            <a:chOff x="3160747" y="1427636"/>
            <a:chExt cx="864973" cy="830813"/>
          </a:xfrm>
        </p:grpSpPr>
        <p:sp>
          <p:nvSpPr>
            <p:cNvPr id="78" name="Teardrop 77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45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" name="Group 79"/>
          <p:cNvGrpSpPr>
            <a:grpSpLocks/>
          </p:cNvGrpSpPr>
          <p:nvPr/>
        </p:nvGrpSpPr>
        <p:grpSpPr bwMode="auto">
          <a:xfrm>
            <a:off x="6553200" y="5638800"/>
            <a:ext cx="865188" cy="830263"/>
            <a:chOff x="3160747" y="1427636"/>
            <a:chExt cx="864973" cy="830813"/>
          </a:xfrm>
        </p:grpSpPr>
        <p:sp>
          <p:nvSpPr>
            <p:cNvPr id="81" name="Teardrop 80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43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3962400" y="5257800"/>
            <a:ext cx="865188" cy="830263"/>
            <a:chOff x="3160747" y="1427636"/>
            <a:chExt cx="864973" cy="830813"/>
          </a:xfrm>
        </p:grpSpPr>
        <p:sp>
          <p:nvSpPr>
            <p:cNvPr id="84" name="Teardrop 83"/>
            <p:cNvSpPr/>
            <p:nvPr/>
          </p:nvSpPr>
          <p:spPr bwMode="auto">
            <a:xfrm rot="19243426">
              <a:off x="3160747" y="1427636"/>
              <a:ext cx="864973" cy="830813"/>
            </a:xfrm>
            <a:prstGeom prst="teardrop">
              <a:avLst/>
            </a:prstGeom>
            <a:ln>
              <a:solidFill>
                <a:srgbClr val="307BC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1541" name="Picture 32" descr="Mr. Ick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792">
              <a:off x="3197664" y="1460958"/>
              <a:ext cx="768310" cy="73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1" name="Picture 18" descr="ALERT 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371600" y="2057400"/>
            <a:ext cx="3200400" cy="2514600"/>
            <a:chOff x="1371600" y="2057400"/>
            <a:chExt cx="3124200" cy="2514600"/>
          </a:xfrm>
        </p:grpSpPr>
        <p:sp>
          <p:nvSpPr>
            <p:cNvPr id="4" name="Rectangle 3"/>
            <p:cNvSpPr/>
            <p:nvPr/>
          </p:nvSpPr>
          <p:spPr bwMode="auto">
            <a:xfrm>
              <a:off x="1371600" y="2057400"/>
              <a:ext cx="3124200" cy="2514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37" name="TextBox 1"/>
            <p:cNvSpPr txBox="1">
              <a:spLocks noChangeArrowheads="1"/>
            </p:cNvSpPr>
            <p:nvPr/>
          </p:nvSpPr>
          <p:spPr bwMode="auto">
            <a:xfrm>
              <a:off x="1447800" y="2057400"/>
              <a:ext cx="3048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6600"/>
                  </a:solidFill>
                </a:rPr>
                <a:t>Affected systems</a:t>
              </a:r>
            </a:p>
          </p:txBody>
        </p: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404938" y="2860675"/>
            <a:ext cx="32766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 sz="2000"/>
              <a:t>Central Nervous System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404938" y="3230563"/>
            <a:ext cx="3048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 sz="2200"/>
              <a:t>Blood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423988" y="3621088"/>
            <a:ext cx="304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 sz="2200"/>
              <a:t>Skin</a:t>
            </a:r>
          </a:p>
        </p:txBody>
      </p:sp>
      <p:sp>
        <p:nvSpPr>
          <p:cNvPr id="57" name="TextBox 17"/>
          <p:cNvSpPr txBox="1">
            <a:spLocks noChangeArrowheads="1"/>
          </p:cNvSpPr>
          <p:nvPr/>
        </p:nvSpPr>
        <p:spPr bwMode="auto">
          <a:xfrm>
            <a:off x="4800600" y="2066925"/>
            <a:ext cx="38862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6600"/>
                </a:solidFill>
              </a:rPr>
              <a:t>Bad headaches</a:t>
            </a:r>
          </a:p>
          <a:p>
            <a:pPr marL="225425" indent="-225425" eaLnBrk="1" hangingPunct="1"/>
            <a:r>
              <a:rPr lang="en-US" sz="2200" dirty="0">
                <a:solidFill>
                  <a:srgbClr val="FF6600"/>
                </a:solidFill>
              </a:rPr>
              <a:t>Brain fog, memory loss, forgetfulness</a:t>
            </a:r>
          </a:p>
          <a:p>
            <a:pPr eaLnBrk="1" hangingPunct="1"/>
            <a:r>
              <a:rPr lang="en-US" sz="2200" dirty="0">
                <a:solidFill>
                  <a:srgbClr val="FF6600"/>
                </a:solidFill>
              </a:rPr>
              <a:t>Dizziness, nausea</a:t>
            </a:r>
          </a:p>
          <a:p>
            <a:pPr eaLnBrk="1" hangingPunct="1"/>
            <a:r>
              <a:rPr lang="en-US" sz="2200" dirty="0">
                <a:solidFill>
                  <a:srgbClr val="FF6600"/>
                </a:solidFill>
              </a:rPr>
              <a:t>Tingling feet &amp; hands</a:t>
            </a:r>
          </a:p>
          <a:p>
            <a:pPr eaLnBrk="1" hangingPunct="1"/>
            <a:r>
              <a:rPr lang="en-US" sz="2200" dirty="0">
                <a:solidFill>
                  <a:srgbClr val="FF6600"/>
                </a:solidFill>
              </a:rPr>
              <a:t>Blurry vision</a:t>
            </a:r>
          </a:p>
          <a:p>
            <a:pPr eaLnBrk="1" hangingPunct="1"/>
            <a:r>
              <a:rPr lang="en-US" sz="2200" dirty="0" smtClean="0">
                <a:solidFill>
                  <a:srgbClr val="FF6600"/>
                </a:solidFill>
              </a:rPr>
              <a:t>Seizures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4404255"/>
            <a:ext cx="403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/>
              <a:t>Ear &amp; </a:t>
            </a:r>
            <a:r>
              <a:rPr lang="en-US" sz="2200" dirty="0" smtClean="0"/>
              <a:t>nose </a:t>
            </a:r>
            <a:r>
              <a:rPr lang="en-US" sz="2200" dirty="0"/>
              <a:t>bleeds</a:t>
            </a:r>
          </a:p>
          <a:p>
            <a:pPr eaLnBrk="1" hangingPunct="1"/>
            <a:r>
              <a:rPr lang="en-US" sz="2200" dirty="0"/>
              <a:t>Bleeding hemorrhoids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6950" y="5067830"/>
            <a:ext cx="3733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6600"/>
                </a:solidFill>
              </a:rPr>
              <a:t>Skin rashes &amp; lesions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14888" y="5394855"/>
            <a:ext cx="3962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Sick or tired all of the time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404938" y="2438400"/>
            <a:ext cx="3048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 sz="2200"/>
              <a:t>Respiratory system</a:t>
            </a:r>
          </a:p>
        </p:txBody>
      </p:sp>
      <p:sp>
        <p:nvSpPr>
          <p:cNvPr id="67" name="TextBox 17"/>
          <p:cNvSpPr txBox="1">
            <a:spLocks noChangeArrowheads="1"/>
          </p:cNvSpPr>
          <p:nvPr/>
        </p:nvSpPr>
        <p:spPr bwMode="auto">
          <a:xfrm>
            <a:off x="4800600" y="1303338"/>
            <a:ext cx="3886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400"/>
          </a:p>
          <a:p>
            <a:pPr eaLnBrk="1" hangingPunct="1"/>
            <a:r>
              <a:rPr lang="en-US" sz="2200"/>
              <a:t>Cold/ flu-like symptoms</a:t>
            </a:r>
          </a:p>
          <a:p>
            <a:pPr eaLnBrk="1" hangingPunct="1"/>
            <a:r>
              <a:rPr lang="en-US" sz="2200"/>
              <a:t>Worse asthma/ bronchitis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1447800" y="3989388"/>
            <a:ext cx="3048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6600"/>
              </a:buClr>
              <a:buFont typeface="Arial" charset="0"/>
              <a:buChar char="•"/>
            </a:pPr>
            <a:r>
              <a:rPr lang="en-US" sz="2200"/>
              <a:t>Immune system</a:t>
            </a:r>
          </a:p>
        </p:txBody>
      </p:sp>
      <p:sp>
        <p:nvSpPr>
          <p:cNvPr id="21535" name="TextBox 75"/>
          <p:cNvSpPr txBox="1">
            <a:spLocks noChangeArrowheads="1"/>
          </p:cNvSpPr>
          <p:nvPr/>
        </p:nvSpPr>
        <p:spPr bwMode="auto">
          <a:xfrm>
            <a:off x="228600" y="6400800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Graphic: Riki Ott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666E-6 1.8443E-6 L 0.00278 0.173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607E-6 7.04356E-7 L -1.88607E-6 -0.08897 " pathEditMode="relative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666E-6 1.8443E-6 L 0.00278 0.173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607E-6 7.04356E-7 L -1.88607E-6 -0.08897 " pathEditMode="relative" ptsTypes="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666E-6 1.8443E-6 L 0.00278 0.173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6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666E-6 1.8443E-6 L 0.00278 0.173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64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666E-6 1.8443E-6 L 0.00278 0.1730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607E-6 7.04356E-7 L -1.88607E-6 -0.08897 " pathEditMode="relative" ptsTypes="AA">
                                      <p:cBhvr>
                                        <p:cTn id="8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6391" grpId="0"/>
      <p:bldP spid="15" grpId="0" animBg="1"/>
      <p:bldP spid="15" grpId="1" animBg="1"/>
      <p:bldP spid="15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58" grpId="0"/>
      <p:bldP spid="59" grpId="0"/>
      <p:bldP spid="60" grpId="0"/>
      <p:bldP spid="57" grpId="0"/>
      <p:bldP spid="7" grpId="0"/>
      <p:bldP spid="8" grpId="0"/>
      <p:bldP spid="10" grpId="0"/>
      <p:bldP spid="63" grpId="0"/>
      <p:bldP spid="67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3"/>
          <p:cNvGrpSpPr>
            <a:grpSpLocks/>
          </p:cNvGrpSpPr>
          <p:nvPr/>
        </p:nvGrpSpPr>
        <p:grpSpPr bwMode="auto">
          <a:xfrm>
            <a:off x="4343400" y="1219200"/>
            <a:ext cx="2362200" cy="5257800"/>
            <a:chOff x="4343400" y="1219200"/>
            <a:chExt cx="2209800" cy="5257800"/>
          </a:xfrm>
        </p:grpSpPr>
        <p:grpSp>
          <p:nvGrpSpPr>
            <p:cNvPr id="23613" name="Group 52"/>
            <p:cNvGrpSpPr>
              <a:grpSpLocks/>
            </p:cNvGrpSpPr>
            <p:nvPr/>
          </p:nvGrpSpPr>
          <p:grpSpPr bwMode="auto">
            <a:xfrm>
              <a:off x="4512701" y="1219200"/>
              <a:ext cx="1935060" cy="5257800"/>
              <a:chOff x="-1525454" y="1879656"/>
              <a:chExt cx="1106940" cy="3326086"/>
            </a:xfrm>
          </p:grpSpPr>
          <p:grpSp>
            <p:nvGrpSpPr>
              <p:cNvPr id="23615" name="Group 18"/>
              <p:cNvGrpSpPr>
                <a:grpSpLocks/>
              </p:cNvGrpSpPr>
              <p:nvPr/>
            </p:nvGrpSpPr>
            <p:grpSpPr bwMode="auto">
              <a:xfrm>
                <a:off x="-1525454" y="1879656"/>
                <a:ext cx="1106940" cy="3326086"/>
                <a:chOff x="5790475" y="1671585"/>
                <a:chExt cx="1904976" cy="5590057"/>
              </a:xfrm>
            </p:grpSpPr>
            <p:sp>
              <p:nvSpPr>
                <p:cNvPr id="8" name="Oval 7"/>
                <p:cNvSpPr>
                  <a:spLocks noChangeArrowheads="1"/>
                </p:cNvSpPr>
                <p:nvPr/>
              </p:nvSpPr>
              <p:spPr bwMode="auto">
                <a:xfrm>
                  <a:off x="6957143" y="1671585"/>
                  <a:ext cx="738307" cy="843910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Oval 8"/>
                <p:cNvSpPr>
                  <a:spLocks noChangeArrowheads="1"/>
                </p:cNvSpPr>
                <p:nvPr/>
              </p:nvSpPr>
              <p:spPr bwMode="auto">
                <a:xfrm>
                  <a:off x="6626733" y="6346844"/>
                  <a:ext cx="459066" cy="305496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/>
                <p:cNvSpPr>
                  <a:spLocks noChangeArrowheads="1"/>
                </p:cNvSpPr>
                <p:nvPr/>
              </p:nvSpPr>
              <p:spPr bwMode="auto">
                <a:xfrm>
                  <a:off x="5790473" y="6041349"/>
                  <a:ext cx="456142" cy="305495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Arc 25"/>
                <p:cNvSpPr>
                  <a:spLocks noChangeArrowheads="1"/>
                </p:cNvSpPr>
                <p:nvPr/>
              </p:nvSpPr>
              <p:spPr bwMode="auto">
                <a:xfrm>
                  <a:off x="6781704" y="5509686"/>
                  <a:ext cx="152047" cy="1751956"/>
                </a:xfrm>
                <a:custGeom>
                  <a:avLst/>
                  <a:gdLst>
                    <a:gd name="T0" fmla="*/ 76495 w 152991"/>
                    <a:gd name="T1" fmla="*/ 0 h 1751853"/>
                    <a:gd name="T2" fmla="*/ 76496 w 152991"/>
                    <a:gd name="T3" fmla="*/ 875927 h 1751853"/>
                    <a:gd name="T4" fmla="*/ 152991 w 152991"/>
                    <a:gd name="T5" fmla="*/ 875927 h 1751853"/>
                    <a:gd name="T6" fmla="*/ 0 60000 65536"/>
                    <a:gd name="T7" fmla="*/ 0 60000 65536"/>
                    <a:gd name="T8" fmla="*/ 0 60000 65536"/>
                    <a:gd name="T9" fmla="*/ 76495 w 152991"/>
                    <a:gd name="T10" fmla="*/ 0 h 1751853"/>
                    <a:gd name="T11" fmla="*/ 152991 w 152991"/>
                    <a:gd name="T12" fmla="*/ 875927 h 17518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2991" h="1751853" stroke="0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  <a:lnTo>
                        <a:pt x="76496" y="875927"/>
                      </a:lnTo>
                      <a:close/>
                    </a:path>
                    <a:path w="152991" h="1751853" fill="none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Arc 26"/>
                <p:cNvSpPr>
                  <a:spLocks noChangeArrowheads="1"/>
                </p:cNvSpPr>
                <p:nvPr/>
              </p:nvSpPr>
              <p:spPr bwMode="auto">
                <a:xfrm>
                  <a:off x="5943983" y="5202503"/>
                  <a:ext cx="150585" cy="1753645"/>
                </a:xfrm>
                <a:custGeom>
                  <a:avLst/>
                  <a:gdLst>
                    <a:gd name="T0" fmla="*/ 75539 w 151078"/>
                    <a:gd name="T1" fmla="*/ 0 h 1753721"/>
                    <a:gd name="T2" fmla="*/ 75539 w 151078"/>
                    <a:gd name="T3" fmla="*/ 876861 h 1753721"/>
                    <a:gd name="T4" fmla="*/ 151078 w 151078"/>
                    <a:gd name="T5" fmla="*/ 876861 h 1753721"/>
                    <a:gd name="T6" fmla="*/ 0 60000 65536"/>
                    <a:gd name="T7" fmla="*/ 0 60000 65536"/>
                    <a:gd name="T8" fmla="*/ 0 60000 65536"/>
                    <a:gd name="T9" fmla="*/ 75539 w 151078"/>
                    <a:gd name="T10" fmla="*/ 0 h 1753721"/>
                    <a:gd name="T11" fmla="*/ 151078 w 151078"/>
                    <a:gd name="T12" fmla="*/ 876861 h 17537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1078" h="1753721" stroke="0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  <a:lnTo>
                        <a:pt x="75539" y="876861"/>
                      </a:lnTo>
                      <a:close/>
                    </a:path>
                    <a:path w="151078" h="1753721" fill="none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16" name="Group 49"/>
              <p:cNvGrpSpPr>
                <a:grpSpLocks/>
              </p:cNvGrpSpPr>
              <p:nvPr/>
            </p:nvGrpSpPr>
            <p:grpSpPr bwMode="auto">
              <a:xfrm>
                <a:off x="-781382" y="2056404"/>
                <a:ext cx="343269" cy="230979"/>
                <a:chOff x="2258681" y="2056403"/>
                <a:chExt cx="343269" cy="230979"/>
              </a:xfrm>
            </p:grpSpPr>
            <p:sp>
              <p:nvSpPr>
                <p:cNvPr id="5" name="Oval 4"/>
                <p:cNvSpPr>
                  <a:spLocks noChangeArrowheads="1"/>
                </p:cNvSpPr>
                <p:nvPr/>
              </p:nvSpPr>
              <p:spPr bwMode="auto">
                <a:xfrm>
                  <a:off x="2237560" y="2056404"/>
                  <a:ext cx="115536" cy="11549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Minus 24"/>
                <p:cNvSpPr>
                  <a:spLocks noChangeArrowheads="1"/>
                </p:cNvSpPr>
                <p:nvPr/>
              </p:nvSpPr>
              <p:spPr bwMode="auto">
                <a:xfrm>
                  <a:off x="2265594" y="2240182"/>
                  <a:ext cx="238719" cy="47200"/>
                </a:xfrm>
                <a:custGeom>
                  <a:avLst/>
                  <a:gdLst>
                    <a:gd name="T0" fmla="*/ 236070 w 272142"/>
                    <a:gd name="T1" fmla="*/ 18415 h 36830"/>
                    <a:gd name="T2" fmla="*/ 136071 w 272142"/>
                    <a:gd name="T3" fmla="*/ 22746 h 36830"/>
                    <a:gd name="T4" fmla="*/ 36072 w 272142"/>
                    <a:gd name="T5" fmla="*/ 18415 h 36830"/>
                    <a:gd name="T6" fmla="*/ 136071 w 272142"/>
                    <a:gd name="T7" fmla="*/ 14084 h 36830"/>
                    <a:gd name="T8" fmla="*/ 0 60000 65536"/>
                    <a:gd name="T9" fmla="*/ 1 60000 65536"/>
                    <a:gd name="T10" fmla="*/ 2 60000 65536"/>
                    <a:gd name="T11" fmla="*/ 3 60000 65536"/>
                    <a:gd name="T12" fmla="*/ 36072 w 272142"/>
                    <a:gd name="T13" fmla="*/ 14084 h 36830"/>
                    <a:gd name="T14" fmla="*/ 236070 w 272142"/>
                    <a:gd name="T15" fmla="*/ 22746 h 368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2142" h="36830">
                      <a:moveTo>
                        <a:pt x="36072" y="14084"/>
                      </a:moveTo>
                      <a:lnTo>
                        <a:pt x="236070" y="14084"/>
                      </a:lnTo>
                      <a:lnTo>
                        <a:pt x="236070" y="22746"/>
                      </a:lnTo>
                      <a:lnTo>
                        <a:pt x="36072" y="227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Oval 6"/>
                <p:cNvSpPr>
                  <a:spLocks noChangeArrowheads="1"/>
                </p:cNvSpPr>
                <p:nvPr/>
              </p:nvSpPr>
              <p:spPr bwMode="auto">
                <a:xfrm>
                  <a:off x="2466084" y="2056404"/>
                  <a:ext cx="114687" cy="11549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3" name="Magnetic Disk 12"/>
            <p:cNvSpPr/>
            <p:nvPr/>
          </p:nvSpPr>
          <p:spPr bwMode="auto">
            <a:xfrm>
              <a:off x="4343400" y="1960563"/>
              <a:ext cx="2209800" cy="2840037"/>
            </a:xfrm>
            <a:prstGeom prst="flowChartMagneticDisk">
              <a:avLst/>
            </a:prstGeom>
            <a:solidFill>
              <a:srgbClr val="7C3931"/>
            </a:solidFill>
            <a:ln w="63500" cap="flat" cmpd="sng" algn="ctr">
              <a:solidFill>
                <a:srgbClr val="51270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554" name="Group 25"/>
          <p:cNvGrpSpPr>
            <a:grpSpLocks/>
          </p:cNvGrpSpPr>
          <p:nvPr/>
        </p:nvGrpSpPr>
        <p:grpSpPr bwMode="auto">
          <a:xfrm>
            <a:off x="6934200" y="1447800"/>
            <a:ext cx="1752600" cy="5029200"/>
            <a:chOff x="3062876" y="1133476"/>
            <a:chExt cx="1737724" cy="5343526"/>
          </a:xfrm>
        </p:grpSpPr>
        <p:grpSp>
          <p:nvGrpSpPr>
            <p:cNvPr id="23601" name="Group 52"/>
            <p:cNvGrpSpPr>
              <a:grpSpLocks/>
            </p:cNvGrpSpPr>
            <p:nvPr/>
          </p:nvGrpSpPr>
          <p:grpSpPr bwMode="auto">
            <a:xfrm>
              <a:off x="3182503" y="1133476"/>
              <a:ext cx="1605382" cy="5343526"/>
              <a:chOff x="-1283820" y="1825426"/>
              <a:chExt cx="918349" cy="3380316"/>
            </a:xfrm>
          </p:grpSpPr>
          <p:grpSp>
            <p:nvGrpSpPr>
              <p:cNvPr id="23603" name="Group 18"/>
              <p:cNvGrpSpPr>
                <a:grpSpLocks/>
              </p:cNvGrpSpPr>
              <p:nvPr/>
            </p:nvGrpSpPr>
            <p:grpSpPr bwMode="auto">
              <a:xfrm>
                <a:off x="-1283820" y="1825426"/>
                <a:ext cx="918349" cy="3380316"/>
                <a:chOff x="6206313" y="1580442"/>
                <a:chExt cx="1580423" cy="5681200"/>
              </a:xfrm>
            </p:grpSpPr>
            <p:sp>
              <p:nvSpPr>
                <p:cNvPr id="34" name="Oval 33"/>
                <p:cNvSpPr>
                  <a:spLocks noChangeArrowheads="1"/>
                </p:cNvSpPr>
                <p:nvPr/>
              </p:nvSpPr>
              <p:spPr bwMode="auto">
                <a:xfrm>
                  <a:off x="6919107" y="1580442"/>
                  <a:ext cx="867750" cy="934314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/>
                <p:cNvSpPr>
                  <a:spLocks noChangeArrowheads="1"/>
                </p:cNvSpPr>
                <p:nvPr/>
              </p:nvSpPr>
              <p:spPr bwMode="auto">
                <a:xfrm>
                  <a:off x="7041522" y="6347055"/>
                  <a:ext cx="460217" cy="304862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/>
                <p:cNvSpPr>
                  <a:spLocks noChangeArrowheads="1"/>
                </p:cNvSpPr>
                <p:nvPr/>
              </p:nvSpPr>
              <p:spPr bwMode="auto">
                <a:xfrm>
                  <a:off x="6206312" y="6042193"/>
                  <a:ext cx="455569" cy="304862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Arc 25"/>
                <p:cNvSpPr>
                  <a:spLocks noChangeArrowheads="1"/>
                </p:cNvSpPr>
                <p:nvPr/>
              </p:nvSpPr>
              <p:spPr bwMode="auto">
                <a:xfrm>
                  <a:off x="7196477" y="5509581"/>
                  <a:ext cx="153405" cy="1752061"/>
                </a:xfrm>
                <a:custGeom>
                  <a:avLst/>
                  <a:gdLst>
                    <a:gd name="T0" fmla="*/ 76495 w 152991"/>
                    <a:gd name="T1" fmla="*/ 0 h 1751853"/>
                    <a:gd name="T2" fmla="*/ 76496 w 152991"/>
                    <a:gd name="T3" fmla="*/ 875927 h 1751853"/>
                    <a:gd name="T4" fmla="*/ 152991 w 152991"/>
                    <a:gd name="T5" fmla="*/ 875927 h 1751853"/>
                    <a:gd name="T6" fmla="*/ 0 60000 65536"/>
                    <a:gd name="T7" fmla="*/ 0 60000 65536"/>
                    <a:gd name="T8" fmla="*/ 0 60000 65536"/>
                    <a:gd name="T9" fmla="*/ 76495 w 152991"/>
                    <a:gd name="T10" fmla="*/ 0 h 1751853"/>
                    <a:gd name="T11" fmla="*/ 152991 w 152991"/>
                    <a:gd name="T12" fmla="*/ 875927 h 17518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2991" h="1751853" stroke="0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  <a:lnTo>
                        <a:pt x="76496" y="875927"/>
                      </a:lnTo>
                      <a:close/>
                    </a:path>
                    <a:path w="152991" h="1751853" fill="none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Arc 26"/>
                <p:cNvSpPr>
                  <a:spLocks noChangeArrowheads="1"/>
                </p:cNvSpPr>
                <p:nvPr/>
              </p:nvSpPr>
              <p:spPr bwMode="auto">
                <a:xfrm>
                  <a:off x="6359718" y="5202924"/>
                  <a:ext cx="151856" cy="1753855"/>
                </a:xfrm>
                <a:custGeom>
                  <a:avLst/>
                  <a:gdLst>
                    <a:gd name="T0" fmla="*/ 75539 w 151078"/>
                    <a:gd name="T1" fmla="*/ 0 h 1753721"/>
                    <a:gd name="T2" fmla="*/ 75539 w 151078"/>
                    <a:gd name="T3" fmla="*/ 876861 h 1753721"/>
                    <a:gd name="T4" fmla="*/ 151078 w 151078"/>
                    <a:gd name="T5" fmla="*/ 876861 h 1753721"/>
                    <a:gd name="T6" fmla="*/ 0 60000 65536"/>
                    <a:gd name="T7" fmla="*/ 0 60000 65536"/>
                    <a:gd name="T8" fmla="*/ 0 60000 65536"/>
                    <a:gd name="T9" fmla="*/ 75539 w 151078"/>
                    <a:gd name="T10" fmla="*/ 0 h 1753721"/>
                    <a:gd name="T11" fmla="*/ 151078 w 151078"/>
                    <a:gd name="T12" fmla="*/ 876861 h 17537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1078" h="1753721" stroke="0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  <a:lnTo>
                        <a:pt x="75539" y="876861"/>
                      </a:lnTo>
                      <a:close/>
                    </a:path>
                    <a:path w="151078" h="1753721" fill="none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04" name="Group 49"/>
              <p:cNvGrpSpPr>
                <a:grpSpLocks/>
              </p:cNvGrpSpPr>
              <p:nvPr/>
            </p:nvGrpSpPr>
            <p:grpSpPr bwMode="auto">
              <a:xfrm>
                <a:off x="-781050" y="2057400"/>
                <a:ext cx="342900" cy="228601"/>
                <a:chOff x="2259013" y="2057399"/>
                <a:chExt cx="342900" cy="228601"/>
              </a:xfrm>
            </p:grpSpPr>
            <p:sp>
              <p:nvSpPr>
                <p:cNvPr id="31" name="Oval 30"/>
                <p:cNvSpPr>
                  <a:spLocks noChangeArrowheads="1"/>
                </p:cNvSpPr>
                <p:nvPr/>
              </p:nvSpPr>
              <p:spPr bwMode="auto">
                <a:xfrm>
                  <a:off x="2258672" y="2055901"/>
                  <a:ext cx="115253" cy="11630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Minus 24"/>
                <p:cNvSpPr>
                  <a:spLocks noChangeArrowheads="1"/>
                </p:cNvSpPr>
                <p:nvPr/>
              </p:nvSpPr>
              <p:spPr bwMode="auto">
                <a:xfrm>
                  <a:off x="2286585" y="2240496"/>
                  <a:ext cx="238609" cy="46949"/>
                </a:xfrm>
                <a:custGeom>
                  <a:avLst/>
                  <a:gdLst>
                    <a:gd name="T0" fmla="*/ 236070 w 272142"/>
                    <a:gd name="T1" fmla="*/ 18415 h 36830"/>
                    <a:gd name="T2" fmla="*/ 136071 w 272142"/>
                    <a:gd name="T3" fmla="*/ 22746 h 36830"/>
                    <a:gd name="T4" fmla="*/ 36072 w 272142"/>
                    <a:gd name="T5" fmla="*/ 18415 h 36830"/>
                    <a:gd name="T6" fmla="*/ 136071 w 272142"/>
                    <a:gd name="T7" fmla="*/ 14084 h 36830"/>
                    <a:gd name="T8" fmla="*/ 0 60000 65536"/>
                    <a:gd name="T9" fmla="*/ 1 60000 65536"/>
                    <a:gd name="T10" fmla="*/ 2 60000 65536"/>
                    <a:gd name="T11" fmla="*/ 3 60000 65536"/>
                    <a:gd name="T12" fmla="*/ 36072 w 272142"/>
                    <a:gd name="T13" fmla="*/ 14084 h 36830"/>
                    <a:gd name="T14" fmla="*/ 236070 w 272142"/>
                    <a:gd name="T15" fmla="*/ 22746 h 368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2142" h="36830">
                      <a:moveTo>
                        <a:pt x="36072" y="14084"/>
                      </a:moveTo>
                      <a:lnTo>
                        <a:pt x="236070" y="14084"/>
                      </a:lnTo>
                      <a:lnTo>
                        <a:pt x="236070" y="22746"/>
                      </a:lnTo>
                      <a:lnTo>
                        <a:pt x="36072" y="227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2"/>
                <p:cNvSpPr>
                  <a:spLocks noChangeArrowheads="1"/>
                </p:cNvSpPr>
                <p:nvPr/>
              </p:nvSpPr>
              <p:spPr bwMode="auto">
                <a:xfrm>
                  <a:off x="2487377" y="2055901"/>
                  <a:ext cx="114353" cy="116305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8" name="Magnetic Disk 27"/>
            <p:cNvSpPr/>
            <p:nvPr/>
          </p:nvSpPr>
          <p:spPr>
            <a:xfrm>
              <a:off x="3062876" y="1959968"/>
              <a:ext cx="1737724" cy="2840435"/>
            </a:xfrm>
            <a:prstGeom prst="flowChartMagneticDisk">
              <a:avLst/>
            </a:prstGeom>
            <a:solidFill>
              <a:srgbClr val="7C3931"/>
            </a:solidFill>
            <a:ln w="63500" cap="flat" cmpd="sng" algn="ctr">
              <a:solidFill>
                <a:srgbClr val="51270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555" name="Group 38"/>
          <p:cNvGrpSpPr>
            <a:grpSpLocks/>
          </p:cNvGrpSpPr>
          <p:nvPr/>
        </p:nvGrpSpPr>
        <p:grpSpPr bwMode="auto">
          <a:xfrm flipH="1">
            <a:off x="438150" y="914400"/>
            <a:ext cx="1771650" cy="5600700"/>
            <a:chOff x="3143251" y="1224420"/>
            <a:chExt cx="1657349" cy="5216733"/>
          </a:xfrm>
        </p:grpSpPr>
        <p:grpSp>
          <p:nvGrpSpPr>
            <p:cNvPr id="23589" name="Group 52"/>
            <p:cNvGrpSpPr>
              <a:grpSpLocks/>
            </p:cNvGrpSpPr>
            <p:nvPr/>
          </p:nvGrpSpPr>
          <p:grpSpPr bwMode="auto">
            <a:xfrm>
              <a:off x="3199680" y="1224420"/>
              <a:ext cx="1584581" cy="5216733"/>
              <a:chOff x="-1273996" y="1882958"/>
              <a:chExt cx="906451" cy="3300107"/>
            </a:xfrm>
          </p:grpSpPr>
          <p:grpSp>
            <p:nvGrpSpPr>
              <p:cNvPr id="23591" name="Group 18"/>
              <p:cNvGrpSpPr>
                <a:grpSpLocks/>
              </p:cNvGrpSpPr>
              <p:nvPr/>
            </p:nvGrpSpPr>
            <p:grpSpPr bwMode="auto">
              <a:xfrm>
                <a:off x="-1273996" y="1882958"/>
                <a:ext cx="906451" cy="3300107"/>
                <a:chOff x="6223230" y="1677134"/>
                <a:chExt cx="1559950" cy="5546395"/>
              </a:xfrm>
            </p:grpSpPr>
            <p:sp>
              <p:nvSpPr>
                <p:cNvPr id="47" name="Oval 46"/>
                <p:cNvSpPr>
                  <a:spLocks noChangeArrowheads="1"/>
                </p:cNvSpPr>
                <p:nvPr/>
              </p:nvSpPr>
              <p:spPr bwMode="auto">
                <a:xfrm>
                  <a:off x="6939612" y="1677134"/>
                  <a:ext cx="843571" cy="837934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/>
                <p:cNvSpPr>
                  <a:spLocks noChangeArrowheads="1"/>
                </p:cNvSpPr>
                <p:nvPr/>
              </p:nvSpPr>
              <p:spPr bwMode="auto">
                <a:xfrm>
                  <a:off x="7059495" y="6308562"/>
                  <a:ext cx="459067" cy="304989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Oval 48"/>
                <p:cNvSpPr>
                  <a:spLocks noChangeArrowheads="1"/>
                </p:cNvSpPr>
                <p:nvPr/>
              </p:nvSpPr>
              <p:spPr bwMode="auto">
                <a:xfrm>
                  <a:off x="6223234" y="6041304"/>
                  <a:ext cx="456143" cy="304989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Arc 25"/>
                <p:cNvSpPr>
                  <a:spLocks noChangeArrowheads="1"/>
                </p:cNvSpPr>
                <p:nvPr/>
              </p:nvSpPr>
              <p:spPr bwMode="auto">
                <a:xfrm>
                  <a:off x="7213004" y="5472201"/>
                  <a:ext cx="153510" cy="1751328"/>
                </a:xfrm>
                <a:custGeom>
                  <a:avLst/>
                  <a:gdLst>
                    <a:gd name="T0" fmla="*/ 76495 w 152991"/>
                    <a:gd name="T1" fmla="*/ 0 h 1751853"/>
                    <a:gd name="T2" fmla="*/ 76496 w 152991"/>
                    <a:gd name="T3" fmla="*/ 875927 h 1751853"/>
                    <a:gd name="T4" fmla="*/ 152991 w 152991"/>
                    <a:gd name="T5" fmla="*/ 875927 h 1751853"/>
                    <a:gd name="T6" fmla="*/ 0 60000 65536"/>
                    <a:gd name="T7" fmla="*/ 0 60000 65536"/>
                    <a:gd name="T8" fmla="*/ 0 60000 65536"/>
                    <a:gd name="T9" fmla="*/ 76495 w 152991"/>
                    <a:gd name="T10" fmla="*/ 0 h 1751853"/>
                    <a:gd name="T11" fmla="*/ 152991 w 152991"/>
                    <a:gd name="T12" fmla="*/ 875927 h 17518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2991" h="1751853" stroke="0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  <a:lnTo>
                        <a:pt x="76496" y="875927"/>
                      </a:lnTo>
                      <a:close/>
                    </a:path>
                    <a:path w="152991" h="1751853" fill="none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Arc 26"/>
                <p:cNvSpPr>
                  <a:spLocks noChangeArrowheads="1"/>
                </p:cNvSpPr>
                <p:nvPr/>
              </p:nvSpPr>
              <p:spPr bwMode="auto">
                <a:xfrm>
                  <a:off x="6376743" y="5201799"/>
                  <a:ext cx="150586" cy="1754472"/>
                </a:xfrm>
                <a:custGeom>
                  <a:avLst/>
                  <a:gdLst>
                    <a:gd name="T0" fmla="*/ 75539 w 151078"/>
                    <a:gd name="T1" fmla="*/ 0 h 1753721"/>
                    <a:gd name="T2" fmla="*/ 75539 w 151078"/>
                    <a:gd name="T3" fmla="*/ 876861 h 1753721"/>
                    <a:gd name="T4" fmla="*/ 151078 w 151078"/>
                    <a:gd name="T5" fmla="*/ 876861 h 1753721"/>
                    <a:gd name="T6" fmla="*/ 0 60000 65536"/>
                    <a:gd name="T7" fmla="*/ 0 60000 65536"/>
                    <a:gd name="T8" fmla="*/ 0 60000 65536"/>
                    <a:gd name="T9" fmla="*/ 75539 w 151078"/>
                    <a:gd name="T10" fmla="*/ 0 h 1753721"/>
                    <a:gd name="T11" fmla="*/ 151078 w 151078"/>
                    <a:gd name="T12" fmla="*/ 876861 h 17537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1078" h="1753721" stroke="0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  <a:lnTo>
                        <a:pt x="75539" y="876861"/>
                      </a:lnTo>
                      <a:close/>
                    </a:path>
                    <a:path w="151078" h="1753721" fill="none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92" name="Group 49"/>
              <p:cNvGrpSpPr>
                <a:grpSpLocks/>
              </p:cNvGrpSpPr>
              <p:nvPr/>
            </p:nvGrpSpPr>
            <p:grpSpPr bwMode="auto">
              <a:xfrm>
                <a:off x="-781050" y="2057400"/>
                <a:ext cx="342900" cy="228601"/>
                <a:chOff x="2259013" y="2057399"/>
                <a:chExt cx="342900" cy="228601"/>
              </a:xfrm>
            </p:grpSpPr>
            <p:sp>
              <p:nvSpPr>
                <p:cNvPr id="44" name="Oval 43"/>
                <p:cNvSpPr>
                  <a:spLocks noChangeArrowheads="1"/>
                </p:cNvSpPr>
                <p:nvPr/>
              </p:nvSpPr>
              <p:spPr bwMode="auto">
                <a:xfrm>
                  <a:off x="2258798" y="2056007"/>
                  <a:ext cx="114687" cy="11599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Minus 24"/>
                <p:cNvSpPr>
                  <a:spLocks noChangeArrowheads="1"/>
                </p:cNvSpPr>
                <p:nvPr/>
              </p:nvSpPr>
              <p:spPr bwMode="auto">
                <a:xfrm>
                  <a:off x="2286832" y="2240282"/>
                  <a:ext cx="199640" cy="46770"/>
                </a:xfrm>
                <a:custGeom>
                  <a:avLst/>
                  <a:gdLst>
                    <a:gd name="T0" fmla="*/ 236070 w 272142"/>
                    <a:gd name="T1" fmla="*/ 18415 h 36830"/>
                    <a:gd name="T2" fmla="*/ 136071 w 272142"/>
                    <a:gd name="T3" fmla="*/ 22746 h 36830"/>
                    <a:gd name="T4" fmla="*/ 36072 w 272142"/>
                    <a:gd name="T5" fmla="*/ 18415 h 36830"/>
                    <a:gd name="T6" fmla="*/ 136071 w 272142"/>
                    <a:gd name="T7" fmla="*/ 14084 h 36830"/>
                    <a:gd name="T8" fmla="*/ 0 60000 65536"/>
                    <a:gd name="T9" fmla="*/ 1 60000 65536"/>
                    <a:gd name="T10" fmla="*/ 2 60000 65536"/>
                    <a:gd name="T11" fmla="*/ 3 60000 65536"/>
                    <a:gd name="T12" fmla="*/ 36072 w 272142"/>
                    <a:gd name="T13" fmla="*/ 14084 h 36830"/>
                    <a:gd name="T14" fmla="*/ 236070 w 272142"/>
                    <a:gd name="T15" fmla="*/ 22746 h 368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2142" h="36830">
                      <a:moveTo>
                        <a:pt x="36072" y="14084"/>
                      </a:moveTo>
                      <a:lnTo>
                        <a:pt x="236070" y="14084"/>
                      </a:lnTo>
                      <a:lnTo>
                        <a:pt x="236070" y="22746"/>
                      </a:lnTo>
                      <a:lnTo>
                        <a:pt x="36072" y="227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/>
                <p:cNvSpPr>
                  <a:spLocks noChangeArrowheads="1"/>
                </p:cNvSpPr>
                <p:nvPr/>
              </p:nvSpPr>
              <p:spPr bwMode="auto">
                <a:xfrm>
                  <a:off x="2449093" y="2056007"/>
                  <a:ext cx="113837" cy="11599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1" name="Magnetic Disk 40"/>
            <p:cNvSpPr/>
            <p:nvPr/>
          </p:nvSpPr>
          <p:spPr>
            <a:xfrm>
              <a:off x="3143251" y="1960796"/>
              <a:ext cx="1657349" cy="2839038"/>
            </a:xfrm>
            <a:prstGeom prst="flowChartMagneticDisk">
              <a:avLst/>
            </a:prstGeom>
            <a:solidFill>
              <a:srgbClr val="7C3931"/>
            </a:solidFill>
            <a:ln w="63500" cap="flat" cmpd="sng" algn="ctr">
              <a:solidFill>
                <a:srgbClr val="51270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556" name="Group 3"/>
          <p:cNvGrpSpPr>
            <a:grpSpLocks/>
          </p:cNvGrpSpPr>
          <p:nvPr/>
        </p:nvGrpSpPr>
        <p:grpSpPr bwMode="auto">
          <a:xfrm>
            <a:off x="2495550" y="3119438"/>
            <a:ext cx="1085850" cy="3433762"/>
            <a:chOff x="2495549" y="3119447"/>
            <a:chExt cx="1085851" cy="3433751"/>
          </a:xfrm>
        </p:grpSpPr>
        <p:grpSp>
          <p:nvGrpSpPr>
            <p:cNvPr id="23577" name="Group 52"/>
            <p:cNvGrpSpPr>
              <a:grpSpLocks/>
            </p:cNvGrpSpPr>
            <p:nvPr/>
          </p:nvGrpSpPr>
          <p:grpSpPr bwMode="auto">
            <a:xfrm flipH="1">
              <a:off x="2563809" y="3119447"/>
              <a:ext cx="981078" cy="3433751"/>
              <a:chOff x="-1274397" y="1688858"/>
              <a:chExt cx="856599" cy="3516883"/>
            </a:xfrm>
          </p:grpSpPr>
          <p:grpSp>
            <p:nvGrpSpPr>
              <p:cNvPr id="23579" name="Group 18"/>
              <p:cNvGrpSpPr>
                <a:grpSpLocks/>
              </p:cNvGrpSpPr>
              <p:nvPr/>
            </p:nvGrpSpPr>
            <p:grpSpPr bwMode="auto">
              <a:xfrm>
                <a:off x="-1274397" y="1688858"/>
                <a:ext cx="856599" cy="3516883"/>
                <a:chOff x="6222537" y="1350917"/>
                <a:chExt cx="1474157" cy="5910725"/>
              </a:xfrm>
            </p:grpSpPr>
            <p:sp>
              <p:nvSpPr>
                <p:cNvPr id="60" name="Oval 59"/>
                <p:cNvSpPr>
                  <a:spLocks noChangeArrowheads="1"/>
                </p:cNvSpPr>
                <p:nvPr/>
              </p:nvSpPr>
              <p:spPr bwMode="auto">
                <a:xfrm>
                  <a:off x="6740160" y="1350917"/>
                  <a:ext cx="956530" cy="1164110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60"/>
                <p:cNvSpPr>
                  <a:spLocks noChangeArrowheads="1"/>
                </p:cNvSpPr>
                <p:nvPr/>
              </p:nvSpPr>
              <p:spPr bwMode="auto">
                <a:xfrm>
                  <a:off x="7059798" y="6346205"/>
                  <a:ext cx="460374" cy="306057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61"/>
                <p:cNvSpPr>
                  <a:spLocks noChangeArrowheads="1"/>
                </p:cNvSpPr>
                <p:nvPr/>
              </p:nvSpPr>
              <p:spPr bwMode="auto">
                <a:xfrm>
                  <a:off x="6222535" y="6040148"/>
                  <a:ext cx="455605" cy="306057"/>
                </a:xfrm>
                <a:prstGeom prst="ellipse">
                  <a:avLst/>
                </a:prstGeom>
                <a:solidFill>
                  <a:srgbClr val="0081C6"/>
                </a:solidFill>
                <a:ln w="9525">
                  <a:solidFill>
                    <a:srgbClr val="0081C6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Arc 25"/>
                <p:cNvSpPr>
                  <a:spLocks noChangeArrowheads="1"/>
                </p:cNvSpPr>
                <p:nvPr/>
              </p:nvSpPr>
              <p:spPr bwMode="auto">
                <a:xfrm>
                  <a:off x="7214846" y="5510013"/>
                  <a:ext cx="152663" cy="1751629"/>
                </a:xfrm>
                <a:custGeom>
                  <a:avLst/>
                  <a:gdLst>
                    <a:gd name="T0" fmla="*/ 76495 w 152991"/>
                    <a:gd name="T1" fmla="*/ 0 h 1751853"/>
                    <a:gd name="T2" fmla="*/ 76496 w 152991"/>
                    <a:gd name="T3" fmla="*/ 875927 h 1751853"/>
                    <a:gd name="T4" fmla="*/ 152991 w 152991"/>
                    <a:gd name="T5" fmla="*/ 875927 h 1751853"/>
                    <a:gd name="T6" fmla="*/ 0 60000 65536"/>
                    <a:gd name="T7" fmla="*/ 0 60000 65536"/>
                    <a:gd name="T8" fmla="*/ 0 60000 65536"/>
                    <a:gd name="T9" fmla="*/ 76495 w 152991"/>
                    <a:gd name="T10" fmla="*/ 0 h 1751853"/>
                    <a:gd name="T11" fmla="*/ 152991 w 152991"/>
                    <a:gd name="T12" fmla="*/ 875927 h 17518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2991" h="1751853" stroke="0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  <a:lnTo>
                        <a:pt x="76496" y="875927"/>
                      </a:lnTo>
                      <a:close/>
                    </a:path>
                    <a:path w="152991" h="1751853" fill="none">
                      <a:moveTo>
                        <a:pt x="76495" y="0"/>
                      </a:moveTo>
                      <a:lnTo>
                        <a:pt x="76494" y="0"/>
                      </a:lnTo>
                      <a:cubicBezTo>
                        <a:pt x="118742" y="0"/>
                        <a:pt x="152991" y="392165"/>
                        <a:pt x="152991" y="875927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Arc 26"/>
                <p:cNvSpPr>
                  <a:spLocks noChangeArrowheads="1"/>
                </p:cNvSpPr>
                <p:nvPr/>
              </p:nvSpPr>
              <p:spPr bwMode="auto">
                <a:xfrm>
                  <a:off x="6375199" y="5201223"/>
                  <a:ext cx="152663" cy="1754362"/>
                </a:xfrm>
                <a:custGeom>
                  <a:avLst/>
                  <a:gdLst>
                    <a:gd name="T0" fmla="*/ 75539 w 151078"/>
                    <a:gd name="T1" fmla="*/ 0 h 1753721"/>
                    <a:gd name="T2" fmla="*/ 75539 w 151078"/>
                    <a:gd name="T3" fmla="*/ 876861 h 1753721"/>
                    <a:gd name="T4" fmla="*/ 151078 w 151078"/>
                    <a:gd name="T5" fmla="*/ 876861 h 1753721"/>
                    <a:gd name="T6" fmla="*/ 0 60000 65536"/>
                    <a:gd name="T7" fmla="*/ 0 60000 65536"/>
                    <a:gd name="T8" fmla="*/ 0 60000 65536"/>
                    <a:gd name="T9" fmla="*/ 75539 w 151078"/>
                    <a:gd name="T10" fmla="*/ 0 h 1753721"/>
                    <a:gd name="T11" fmla="*/ 151078 w 151078"/>
                    <a:gd name="T12" fmla="*/ 876861 h 17537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1078" h="1753721" stroke="0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  <a:lnTo>
                        <a:pt x="75539" y="876861"/>
                      </a:lnTo>
                      <a:close/>
                    </a:path>
                    <a:path w="151078" h="1753721" fill="none">
                      <a:moveTo>
                        <a:pt x="75539" y="0"/>
                      </a:moveTo>
                      <a:lnTo>
                        <a:pt x="75538" y="0"/>
                      </a:lnTo>
                      <a:cubicBezTo>
                        <a:pt x="117258" y="0"/>
                        <a:pt x="151078" y="392584"/>
                        <a:pt x="151078" y="876861"/>
                      </a:cubicBezTo>
                    </a:path>
                  </a:pathLst>
                </a:custGeom>
                <a:solidFill>
                  <a:srgbClr val="0081C6"/>
                </a:solidFill>
                <a:ln w="25400">
                  <a:solidFill>
                    <a:srgbClr val="0081C6"/>
                  </a:solidFill>
                  <a:miter lim="800000"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80" name="Group 49"/>
              <p:cNvGrpSpPr>
                <a:grpSpLocks/>
              </p:cNvGrpSpPr>
              <p:nvPr/>
            </p:nvGrpSpPr>
            <p:grpSpPr bwMode="auto">
              <a:xfrm>
                <a:off x="-882375" y="1948336"/>
                <a:ext cx="375026" cy="291704"/>
                <a:chOff x="2157688" y="1948335"/>
                <a:chExt cx="375026" cy="291704"/>
              </a:xfrm>
            </p:grpSpPr>
            <p:sp>
              <p:nvSpPr>
                <p:cNvPr id="57" name="Oval 56"/>
                <p:cNvSpPr>
                  <a:spLocks noChangeArrowheads="1"/>
                </p:cNvSpPr>
                <p:nvPr/>
              </p:nvSpPr>
              <p:spPr bwMode="auto">
                <a:xfrm>
                  <a:off x="2157925" y="1949006"/>
                  <a:ext cx="159399" cy="17560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Minus 24"/>
                <p:cNvSpPr>
                  <a:spLocks noChangeArrowheads="1"/>
                </p:cNvSpPr>
                <p:nvPr/>
              </p:nvSpPr>
              <p:spPr bwMode="auto">
                <a:xfrm>
                  <a:off x="2221685" y="2162002"/>
                  <a:ext cx="241178" cy="78044"/>
                </a:xfrm>
                <a:custGeom>
                  <a:avLst/>
                  <a:gdLst>
                    <a:gd name="T0" fmla="*/ 236070 w 272142"/>
                    <a:gd name="T1" fmla="*/ 18415 h 36830"/>
                    <a:gd name="T2" fmla="*/ 136071 w 272142"/>
                    <a:gd name="T3" fmla="*/ 22746 h 36830"/>
                    <a:gd name="T4" fmla="*/ 36072 w 272142"/>
                    <a:gd name="T5" fmla="*/ 18415 h 36830"/>
                    <a:gd name="T6" fmla="*/ 136071 w 272142"/>
                    <a:gd name="T7" fmla="*/ 14084 h 36830"/>
                    <a:gd name="T8" fmla="*/ 0 60000 65536"/>
                    <a:gd name="T9" fmla="*/ 1 60000 65536"/>
                    <a:gd name="T10" fmla="*/ 2 60000 65536"/>
                    <a:gd name="T11" fmla="*/ 3 60000 65536"/>
                    <a:gd name="T12" fmla="*/ 36072 w 272142"/>
                    <a:gd name="T13" fmla="*/ 14084 h 36830"/>
                    <a:gd name="T14" fmla="*/ 236070 w 272142"/>
                    <a:gd name="T15" fmla="*/ 22746 h 368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72142" h="36830">
                      <a:moveTo>
                        <a:pt x="36072" y="14084"/>
                      </a:moveTo>
                      <a:lnTo>
                        <a:pt x="236070" y="14084"/>
                      </a:lnTo>
                      <a:lnTo>
                        <a:pt x="236070" y="22746"/>
                      </a:lnTo>
                      <a:lnTo>
                        <a:pt x="36072" y="227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val 72"/>
                <p:cNvSpPr>
                  <a:spLocks noChangeArrowheads="1"/>
                </p:cNvSpPr>
                <p:nvPr/>
              </p:nvSpPr>
              <p:spPr bwMode="auto">
                <a:xfrm>
                  <a:off x="2372768" y="1950631"/>
                  <a:ext cx="159400" cy="17560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B6DCD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4" name="Magnetic Disk 53"/>
            <p:cNvSpPr/>
            <p:nvPr/>
          </p:nvSpPr>
          <p:spPr bwMode="auto">
            <a:xfrm flipH="1">
              <a:off x="2495549" y="3763970"/>
              <a:ext cx="1085851" cy="1754181"/>
            </a:xfrm>
            <a:prstGeom prst="flowChartMagneticDisk">
              <a:avLst/>
            </a:prstGeom>
            <a:solidFill>
              <a:srgbClr val="7C3931"/>
            </a:solidFill>
            <a:ln w="63500" cap="flat" cmpd="sng" algn="ctr">
              <a:solidFill>
                <a:srgbClr val="51270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8" name="Magnetic Disk 67"/>
          <p:cNvSpPr/>
          <p:nvPr/>
        </p:nvSpPr>
        <p:spPr bwMode="auto">
          <a:xfrm rot="1569930" flipH="1">
            <a:off x="4956175" y="3084513"/>
            <a:ext cx="857250" cy="1371600"/>
          </a:xfrm>
          <a:prstGeom prst="flowChartMagneticDisk">
            <a:avLst/>
          </a:prstGeom>
          <a:solidFill>
            <a:srgbClr val="BC7E64"/>
          </a:solidFill>
          <a:ln w="63500" cap="flat" cmpd="sng" algn="ctr">
            <a:solidFill>
              <a:srgbClr val="51270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 rot="20364060" flipH="1">
            <a:off x="8323263" y="3803650"/>
            <a:ext cx="882650" cy="1971675"/>
          </a:xfrm>
          <a:custGeom>
            <a:avLst/>
            <a:gdLst>
              <a:gd name="connsiteX0" fmla="*/ 0 w 881675"/>
              <a:gd name="connsiteY0" fmla="*/ 358589 h 1972236"/>
              <a:gd name="connsiteX1" fmla="*/ 44824 w 881675"/>
              <a:gd name="connsiteY1" fmla="*/ 224118 h 1972236"/>
              <a:gd name="connsiteX2" fmla="*/ 59765 w 881675"/>
              <a:gd name="connsiteY2" fmla="*/ 179294 h 1972236"/>
              <a:gd name="connsiteX3" fmla="*/ 74706 w 881675"/>
              <a:gd name="connsiteY3" fmla="*/ 104589 h 1972236"/>
              <a:gd name="connsiteX4" fmla="*/ 164353 w 881675"/>
              <a:gd name="connsiteY4" fmla="*/ 44824 h 1972236"/>
              <a:gd name="connsiteX5" fmla="*/ 239059 w 881675"/>
              <a:gd name="connsiteY5" fmla="*/ 0 h 1972236"/>
              <a:gd name="connsiteX6" fmla="*/ 388471 w 881675"/>
              <a:gd name="connsiteY6" fmla="*/ 14942 h 1972236"/>
              <a:gd name="connsiteX7" fmla="*/ 433295 w 881675"/>
              <a:gd name="connsiteY7" fmla="*/ 59765 h 1972236"/>
              <a:gd name="connsiteX8" fmla="*/ 493059 w 881675"/>
              <a:gd name="connsiteY8" fmla="*/ 104589 h 1972236"/>
              <a:gd name="connsiteX9" fmla="*/ 522942 w 881675"/>
              <a:gd name="connsiteY9" fmla="*/ 149412 h 1972236"/>
              <a:gd name="connsiteX10" fmla="*/ 567765 w 881675"/>
              <a:gd name="connsiteY10" fmla="*/ 194236 h 1972236"/>
              <a:gd name="connsiteX11" fmla="*/ 582706 w 881675"/>
              <a:gd name="connsiteY11" fmla="*/ 239059 h 1972236"/>
              <a:gd name="connsiteX12" fmla="*/ 627530 w 881675"/>
              <a:gd name="connsiteY12" fmla="*/ 268942 h 1972236"/>
              <a:gd name="connsiteX13" fmla="*/ 657412 w 881675"/>
              <a:gd name="connsiteY13" fmla="*/ 313765 h 1972236"/>
              <a:gd name="connsiteX14" fmla="*/ 687295 w 881675"/>
              <a:gd name="connsiteY14" fmla="*/ 403412 h 1972236"/>
              <a:gd name="connsiteX15" fmla="*/ 702236 w 881675"/>
              <a:gd name="connsiteY15" fmla="*/ 448236 h 1972236"/>
              <a:gd name="connsiteX16" fmla="*/ 732118 w 881675"/>
              <a:gd name="connsiteY16" fmla="*/ 657412 h 1972236"/>
              <a:gd name="connsiteX17" fmla="*/ 747059 w 881675"/>
              <a:gd name="connsiteY17" fmla="*/ 911412 h 1972236"/>
              <a:gd name="connsiteX18" fmla="*/ 762000 w 881675"/>
              <a:gd name="connsiteY18" fmla="*/ 956236 h 1972236"/>
              <a:gd name="connsiteX19" fmla="*/ 776942 w 881675"/>
              <a:gd name="connsiteY19" fmla="*/ 1060824 h 1972236"/>
              <a:gd name="connsiteX20" fmla="*/ 791883 w 881675"/>
              <a:gd name="connsiteY20" fmla="*/ 1105647 h 1972236"/>
              <a:gd name="connsiteX21" fmla="*/ 821765 w 881675"/>
              <a:gd name="connsiteY21" fmla="*/ 1210236 h 1972236"/>
              <a:gd name="connsiteX22" fmla="*/ 851647 w 881675"/>
              <a:gd name="connsiteY22" fmla="*/ 1449294 h 1972236"/>
              <a:gd name="connsiteX23" fmla="*/ 866589 w 881675"/>
              <a:gd name="connsiteY23" fmla="*/ 1673412 h 1972236"/>
              <a:gd name="connsiteX24" fmla="*/ 881530 w 881675"/>
              <a:gd name="connsiteY24" fmla="*/ 1972236 h 19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81675" h="1972236">
                <a:moveTo>
                  <a:pt x="0" y="358589"/>
                </a:moveTo>
                <a:lnTo>
                  <a:pt x="44824" y="224118"/>
                </a:lnTo>
                <a:cubicBezTo>
                  <a:pt x="49804" y="209177"/>
                  <a:pt x="56676" y="194738"/>
                  <a:pt x="59765" y="179294"/>
                </a:cubicBezTo>
                <a:cubicBezTo>
                  <a:pt x="64745" y="154392"/>
                  <a:pt x="64702" y="127930"/>
                  <a:pt x="74706" y="104589"/>
                </a:cubicBezTo>
                <a:cubicBezTo>
                  <a:pt x="88409" y="72615"/>
                  <a:pt x="142471" y="59412"/>
                  <a:pt x="164353" y="44824"/>
                </a:cubicBezTo>
                <a:cubicBezTo>
                  <a:pt x="246393" y="-9869"/>
                  <a:pt x="135011" y="34685"/>
                  <a:pt x="239059" y="0"/>
                </a:cubicBezTo>
                <a:cubicBezTo>
                  <a:pt x="288863" y="4981"/>
                  <a:pt x="340632" y="222"/>
                  <a:pt x="388471" y="14942"/>
                </a:cubicBezTo>
                <a:cubicBezTo>
                  <a:pt x="408667" y="21156"/>
                  <a:pt x="417252" y="46014"/>
                  <a:pt x="433295" y="59765"/>
                </a:cubicBezTo>
                <a:cubicBezTo>
                  <a:pt x="452202" y="75971"/>
                  <a:pt x="475451" y="86981"/>
                  <a:pt x="493059" y="104589"/>
                </a:cubicBezTo>
                <a:cubicBezTo>
                  <a:pt x="505757" y="117287"/>
                  <a:pt x="511446" y="135617"/>
                  <a:pt x="522942" y="149412"/>
                </a:cubicBezTo>
                <a:cubicBezTo>
                  <a:pt x="536469" y="165645"/>
                  <a:pt x="552824" y="179295"/>
                  <a:pt x="567765" y="194236"/>
                </a:cubicBezTo>
                <a:cubicBezTo>
                  <a:pt x="572745" y="209177"/>
                  <a:pt x="572868" y="226761"/>
                  <a:pt x="582706" y="239059"/>
                </a:cubicBezTo>
                <a:cubicBezTo>
                  <a:pt x="593924" y="253081"/>
                  <a:pt x="614832" y="256244"/>
                  <a:pt x="627530" y="268942"/>
                </a:cubicBezTo>
                <a:cubicBezTo>
                  <a:pt x="640227" y="281639"/>
                  <a:pt x="647451" y="298824"/>
                  <a:pt x="657412" y="313765"/>
                </a:cubicBezTo>
                <a:lnTo>
                  <a:pt x="687295" y="403412"/>
                </a:lnTo>
                <a:cubicBezTo>
                  <a:pt x="692275" y="418353"/>
                  <a:pt x="699647" y="432701"/>
                  <a:pt x="702236" y="448236"/>
                </a:cubicBezTo>
                <a:cubicBezTo>
                  <a:pt x="723778" y="577490"/>
                  <a:pt x="713419" y="507822"/>
                  <a:pt x="732118" y="657412"/>
                </a:cubicBezTo>
                <a:cubicBezTo>
                  <a:pt x="737098" y="742079"/>
                  <a:pt x="738620" y="827020"/>
                  <a:pt x="747059" y="911412"/>
                </a:cubicBezTo>
                <a:cubicBezTo>
                  <a:pt x="748626" y="927083"/>
                  <a:pt x="758911" y="940792"/>
                  <a:pt x="762000" y="956236"/>
                </a:cubicBezTo>
                <a:cubicBezTo>
                  <a:pt x="768907" y="990769"/>
                  <a:pt x="770035" y="1026291"/>
                  <a:pt x="776942" y="1060824"/>
                </a:cubicBezTo>
                <a:cubicBezTo>
                  <a:pt x="780031" y="1076267"/>
                  <a:pt x="787556" y="1090504"/>
                  <a:pt x="791883" y="1105647"/>
                </a:cubicBezTo>
                <a:cubicBezTo>
                  <a:pt x="829407" y="1236982"/>
                  <a:pt x="785940" y="1102758"/>
                  <a:pt x="821765" y="1210236"/>
                </a:cubicBezTo>
                <a:cubicBezTo>
                  <a:pt x="834262" y="1297716"/>
                  <a:pt x="844114" y="1358906"/>
                  <a:pt x="851647" y="1449294"/>
                </a:cubicBezTo>
                <a:cubicBezTo>
                  <a:pt x="857865" y="1523907"/>
                  <a:pt x="861254" y="1598730"/>
                  <a:pt x="866589" y="1673412"/>
                </a:cubicBezTo>
                <a:cubicBezTo>
                  <a:pt x="884204" y="1920014"/>
                  <a:pt x="881530" y="1793258"/>
                  <a:pt x="881530" y="1972236"/>
                </a:cubicBezTo>
              </a:path>
            </a:pathLst>
          </a:cu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9" name="Picture 3" descr="hard ha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1057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"/>
          <p:cNvSpPr txBox="1">
            <a:spLocks noChangeArrowheads="1"/>
          </p:cNvSpPr>
          <p:nvPr/>
        </p:nvSpPr>
        <p:spPr bwMode="auto">
          <a:xfrm>
            <a:off x="457200" y="1524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/>
              <a:t>Types of </a:t>
            </a:r>
            <a:r>
              <a:rPr lang="en-US" sz="3600" dirty="0">
                <a:solidFill>
                  <a:srgbClr val="FF6600"/>
                </a:solidFill>
              </a:rPr>
              <a:t>susceptible </a:t>
            </a:r>
            <a:r>
              <a:rPr lang="en-US" sz="3600" dirty="0">
                <a:solidFill>
                  <a:srgbClr val="F76602"/>
                </a:solidFill>
              </a:rPr>
              <a:t>people</a:t>
            </a:r>
          </a:p>
        </p:txBody>
      </p:sp>
      <p:pic>
        <p:nvPicPr>
          <p:cNvPr id="23561" name="Picture 13" descr="safety ve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0574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ink ribb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8" descr="ALERT 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>
            <a:fillRect/>
          </a:stretch>
        </p:blipFill>
        <p:spPr bwMode="auto">
          <a:xfrm>
            <a:off x="8001000" y="6324600"/>
            <a:ext cx="93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ihhale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9538" y="762000"/>
            <a:ext cx="6016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 descr="pink ribbon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4419600"/>
            <a:ext cx="619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 descr="ihhale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047750"/>
            <a:ext cx="6016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8" name="Group 13"/>
          <p:cNvGrpSpPr>
            <a:grpSpLocks/>
          </p:cNvGrpSpPr>
          <p:nvPr/>
        </p:nvGrpSpPr>
        <p:grpSpPr bwMode="auto">
          <a:xfrm flipH="1">
            <a:off x="5175250" y="3657600"/>
            <a:ext cx="331788" cy="290513"/>
            <a:chOff x="2716209" y="1219200"/>
            <a:chExt cx="457200" cy="442913"/>
          </a:xfrm>
        </p:grpSpPr>
        <p:sp>
          <p:nvSpPr>
            <p:cNvPr id="83" name="Oval 82"/>
            <p:cNvSpPr>
              <a:spLocks noChangeArrowheads="1"/>
            </p:cNvSpPr>
            <p:nvPr/>
          </p:nvSpPr>
          <p:spPr bwMode="auto">
            <a:xfrm rot="10800000">
              <a:off x="2716209" y="1219200"/>
              <a:ext cx="457200" cy="442913"/>
            </a:xfrm>
            <a:prstGeom prst="ellipse">
              <a:avLst/>
            </a:prstGeom>
            <a:solidFill>
              <a:srgbClr val="0081C6"/>
            </a:solidFill>
            <a:ln w="9525">
              <a:solidFill>
                <a:srgbClr val="0081C6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3571" name="Group 49"/>
            <p:cNvGrpSpPr>
              <a:grpSpLocks/>
            </p:cNvGrpSpPr>
            <p:nvPr/>
          </p:nvGrpSpPr>
          <p:grpSpPr bwMode="auto">
            <a:xfrm flipH="1">
              <a:off x="2790591" y="1344422"/>
              <a:ext cx="341259" cy="223305"/>
              <a:chOff x="2259366" y="2056107"/>
              <a:chExt cx="297961" cy="228711"/>
            </a:xfrm>
          </p:grpSpPr>
          <p:sp>
            <p:nvSpPr>
              <p:cNvPr id="80" name="Oval 79"/>
              <p:cNvSpPr>
                <a:spLocks noChangeArrowheads="1"/>
              </p:cNvSpPr>
              <p:nvPr/>
            </p:nvSpPr>
            <p:spPr bwMode="auto">
              <a:xfrm>
                <a:off x="2259371" y="2056755"/>
                <a:ext cx="114600" cy="11402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Minus 24"/>
              <p:cNvSpPr>
                <a:spLocks noChangeArrowheads="1"/>
              </p:cNvSpPr>
              <p:nvPr/>
            </p:nvSpPr>
            <p:spPr bwMode="auto">
              <a:xfrm>
                <a:off x="2288020" y="2240192"/>
                <a:ext cx="265491" cy="44620"/>
              </a:xfrm>
              <a:custGeom>
                <a:avLst/>
                <a:gdLst>
                  <a:gd name="T0" fmla="*/ 236070 w 272142"/>
                  <a:gd name="T1" fmla="*/ 18415 h 36830"/>
                  <a:gd name="T2" fmla="*/ 136071 w 272142"/>
                  <a:gd name="T3" fmla="*/ 22746 h 36830"/>
                  <a:gd name="T4" fmla="*/ 36072 w 272142"/>
                  <a:gd name="T5" fmla="*/ 18415 h 36830"/>
                  <a:gd name="T6" fmla="*/ 136071 w 272142"/>
                  <a:gd name="T7" fmla="*/ 14084 h 36830"/>
                  <a:gd name="T8" fmla="*/ 0 60000 65536"/>
                  <a:gd name="T9" fmla="*/ 1 60000 65536"/>
                  <a:gd name="T10" fmla="*/ 2 60000 65536"/>
                  <a:gd name="T11" fmla="*/ 3 60000 65536"/>
                  <a:gd name="T12" fmla="*/ 36072 w 272142"/>
                  <a:gd name="T13" fmla="*/ 14084 h 36830"/>
                  <a:gd name="T14" fmla="*/ 236070 w 272142"/>
                  <a:gd name="T15" fmla="*/ 22746 h 368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142" h="36830">
                    <a:moveTo>
                      <a:pt x="36072" y="14084"/>
                    </a:moveTo>
                    <a:lnTo>
                      <a:pt x="236070" y="14084"/>
                    </a:lnTo>
                    <a:lnTo>
                      <a:pt x="236070" y="22746"/>
                    </a:lnTo>
                    <a:lnTo>
                      <a:pt x="36072" y="227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auto">
              <a:xfrm>
                <a:off x="2442731" y="2056755"/>
                <a:ext cx="114600" cy="11402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B6DCDF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569" name="TextBox 74"/>
          <p:cNvSpPr txBox="1">
            <a:spLocks noChangeArrowheads="1"/>
          </p:cNvSpPr>
          <p:nvPr/>
        </p:nvSpPr>
        <p:spPr bwMode="auto">
          <a:xfrm>
            <a:off x="228600" y="6400800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Graphic: Riki Ott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ask.Backgrounds.May 10">
  <a:themeElements>
    <a:clrScheme name="Alask.Backgrounds.May 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sk.Backgrounds.May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lask.Backgrounds.Ma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.Backgrounds.May 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.Backgrounds.May 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.Backgrounds.May 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.Backgrounds.May 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.Backgrounds.May 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.Backgrounds.May 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.Backgrounds.May 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.Backgrounds.May 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.Backgrounds.May 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.Backgrounds.May 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.Backgrounds.May 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76891</TotalTime>
  <Words>1771</Words>
  <Application>Microsoft Macintosh PowerPoint</Application>
  <PresentationFormat>On-screen Show (4:3)</PresentationFormat>
  <Paragraphs>345</Paragraphs>
  <Slides>25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Alask.Backgrounds.May 10</vt:lpstr>
      <vt:lpstr>PowerPoint Presentation</vt:lpstr>
      <vt:lpstr>PowerPoint Presentation</vt:lpstr>
      <vt:lpstr>PowerPoint Presentation</vt:lpstr>
      <vt:lpstr>PowerPoint Presentation</vt:lpstr>
      <vt:lpstr>Why “oil-chemical” pollutants?</vt:lpstr>
      <vt:lpstr>PowerPoint Presentation</vt:lpstr>
      <vt:lpstr>Routes of oil-chemical exposures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Talking with your health care provider</vt:lpstr>
      <vt:lpstr>New Albany shale play in southern IL </vt:lpstr>
      <vt:lpstr>Hurricane Harvey’s toxic legacy in TX </vt:lpstr>
      <vt:lpstr>Toxic Trespass – What’s next?</vt:lpstr>
      <vt:lpstr>Summary of Q&amp;A discussion</vt:lpstr>
      <vt:lpstr>Resources</vt:lpstr>
      <vt:lpstr>PowerPoint Presentation</vt:lpstr>
    </vt:vector>
  </TitlesOfParts>
  <Company>Ricky Ott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Ricky Ott</dc:creator>
  <cp:lastModifiedBy>Riki Ott</cp:lastModifiedBy>
  <cp:revision>2668</cp:revision>
  <cp:lastPrinted>2005-07-13T18:01:58Z</cp:lastPrinted>
  <dcterms:created xsi:type="dcterms:W3CDTF">2015-02-24T03:58:33Z</dcterms:created>
  <dcterms:modified xsi:type="dcterms:W3CDTF">2018-04-20T14:28:18Z</dcterms:modified>
</cp:coreProperties>
</file>