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055" r:id="rId2"/>
    <p:sldId id="2367" r:id="rId3"/>
    <p:sldId id="2727" r:id="rId4"/>
    <p:sldId id="2972" r:id="rId5"/>
    <p:sldId id="2976" r:id="rId6"/>
    <p:sldId id="3043" r:id="rId7"/>
    <p:sldId id="3110" r:id="rId8"/>
    <p:sldId id="3073" r:id="rId9"/>
    <p:sldId id="3067" r:id="rId10"/>
    <p:sldId id="2966" r:id="rId11"/>
    <p:sldId id="3063" r:id="rId12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3073"/>
    <a:srgbClr val="F25F1E"/>
    <a:srgbClr val="BC7E64"/>
    <a:srgbClr val="753D37"/>
    <a:srgbClr val="F76602"/>
    <a:srgbClr val="C64500"/>
    <a:srgbClr val="186CBA"/>
    <a:srgbClr val="B4BECF"/>
    <a:srgbClr val="122026"/>
    <a:srgbClr val="4EA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7" autoAdjust="0"/>
    <p:restoredTop sz="90359" autoAdjust="0"/>
  </p:normalViewPr>
  <p:slideViewPr>
    <p:cSldViewPr>
      <p:cViewPr varScale="1">
        <p:scale>
          <a:sx n="71" d="100"/>
          <a:sy n="71" d="100"/>
        </p:scale>
        <p:origin x="1160" y="168"/>
      </p:cViewPr>
      <p:guideLst>
        <p:guide orient="horz" pos="2160"/>
        <p:guide orient="horz" pos="2496"/>
        <p:guide orient="horz" pos="3600"/>
        <p:guide orient="horz" pos="3072"/>
        <p:guide pos="2880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11320"/>
    </p:cViewPr>
  </p:sorterViewPr>
  <p:notesViewPr>
    <p:cSldViewPr>
      <p:cViewPr varScale="1">
        <p:scale>
          <a:sx n="74" d="100"/>
          <a:sy n="74" d="100"/>
        </p:scale>
        <p:origin x="-2616" y="-10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071088-8F60-C743-B125-00A291F2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8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A80DF3-C235-0245-93E2-DB832B4B9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4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sciencemag.org/content/302/5653/2082.abstrac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sgc.org/impacts/article/mississippi-alabama-sea-grant-serves-coastal-communities-during-oil-spill-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wsrcac.org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bucketbrigade.org/content/tools-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308CB42-80A9-6A44-903D-9D35A7F6B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041293B-1D99-E14A-B77A-66A8502C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i="1" dirty="0">
                <a:solidFill>
                  <a:srgbClr val="753D37"/>
                </a:solidFill>
                <a:latin typeface="Corbel" panose="020B0503020204020204" pitchFamily="34" charset="0"/>
              </a:rPr>
              <a:t>Science</a:t>
            </a:r>
            <a:r>
              <a:rPr lang="en-US" altLang="en-US" sz="1200" dirty="0">
                <a:solidFill>
                  <a:srgbClr val="753D37"/>
                </a:solidFill>
                <a:latin typeface="Corbel" panose="020B0503020204020204" pitchFamily="34" charset="0"/>
              </a:rPr>
              <a:t>, Dec. 2003, </a:t>
            </a:r>
            <a:r>
              <a:rPr lang="en-US" dirty="0">
                <a:hlinkClick r:id="rId3"/>
              </a:rPr>
              <a:t>https://science.sciencemag.org/content/302/5653/2082.abstract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F74993B-A3B9-9A47-A0E4-CBCC0E0E8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DDE72C-7D4F-434D-865B-04D02E7982A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789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498E63CF-9051-844C-A31D-7DC199B1C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699DCDBD-1AE2-5C4F-B144-DCE75B57B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1E35DAA-2259-424C-BD22-6ADD59E2E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CC35FE-15D4-9941-8980-BFE7DAA03B5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3136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EA7182-EB53-384A-8C10-784FF93EF19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703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Left to right: workers, children, pregnant women, elderly – and those with pre-existing diseases (like cancer symbolized by pink ribbon)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􀁸 Children live and breathe more closely to the ground:  may inhale greater concentrations of “heavier” PAHs than do adults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􀁸 Children’s respiratory rates are more rapid than those of adults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􀁸 Children have a large permeable skin-to-body mass ratio:  may absorb more toxins through the skin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80DF3-C235-0245-93E2-DB832B4B96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5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antigen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 is a substance that can trigger an immune response, resulting in production of an antibody as part of the body's defense against infection and disease.</a:t>
            </a:r>
          </a:p>
          <a:p>
            <a:pPr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allergen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 is a special type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antigen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 which causes 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antibody response.</a:t>
            </a:r>
          </a:p>
          <a:p>
            <a:pPr>
              <a:spcBef>
                <a:spcPct val="0"/>
              </a:spcBef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charset="0"/>
              </a:rPr>
              <a:t>Non-allergen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charset="0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 relating to, having, or caused by 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allergy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DB94FA-9DB3-434D-8D21-6228BAB6A6B3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8944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Spain: Prestige oil spill 2002</a:t>
            </a:r>
          </a:p>
          <a:p>
            <a:r>
              <a:rPr lang="en-US" dirty="0"/>
              <a:t>South Korea: Hebei Spirit oil spill,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80DF3-C235-0245-93E2-DB832B4B96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Trauma manifests as increased divorces, suicides, domestic violence &amp; </a:t>
            </a:r>
            <a:r>
              <a:rPr lang="en-US"/>
              <a:t>substance abuse</a:t>
            </a:r>
          </a:p>
          <a:p>
            <a:r>
              <a:rPr lang="en-US" dirty="0"/>
              <a:t>Mississippi Alabama Sea Grant Consortium, Peer Listener Trainings </a:t>
            </a:r>
          </a:p>
          <a:p>
            <a:r>
              <a:rPr lang="en-US" dirty="0">
                <a:hlinkClick r:id="rId3"/>
              </a:rPr>
              <a:t>http://masgc.org/impacts/article/mississippi-alabama-sea-grant-serves-coastal-communities-during-oil-spill-c</a:t>
            </a:r>
            <a:endParaRPr lang="en-US" dirty="0"/>
          </a:p>
          <a:p>
            <a:r>
              <a:rPr lang="en-US" dirty="0"/>
              <a:t>Prince William Sound Regional Citizens’ Advisory Council, Environmental Monitoring, Peer Listener Trainings, Oil Spill Response Operations and more</a:t>
            </a:r>
          </a:p>
          <a:p>
            <a:r>
              <a:rPr lang="en-US" dirty="0">
                <a:hlinkClick r:id="rId4"/>
              </a:rPr>
              <a:t>https://www.pwsrcac.org/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80DF3-C235-0245-93E2-DB832B4B96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air quality: Louisiana Bucket Brigade gives trainings</a:t>
            </a:r>
          </a:p>
          <a:p>
            <a:r>
              <a:rPr lang="en-US" dirty="0">
                <a:hlinkClick r:id="rId3"/>
              </a:rPr>
              <a:t>http://labucketbrigade.org/content/tools-0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80DF3-C235-0245-93E2-DB832B4B96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0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989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5365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08146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dy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/>
          <a:stretch>
            <a:fillRect/>
          </a:stretch>
        </p:blipFill>
        <p:spPr bwMode="auto">
          <a:xfrm>
            <a:off x="23813" y="1588"/>
            <a:ext cx="912018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-125413" y="-854075"/>
            <a:ext cx="184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5105400" y="6096000"/>
            <a:ext cx="4038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3743D-CF7F-8340-87F8-CBE94DE6AF4E}"/>
              </a:ext>
            </a:extLst>
          </p:cNvPr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3" r:id="rId1"/>
    <p:sldLayoutId id="2147488218" r:id="rId2"/>
    <p:sldLayoutId id="2147488222" r:id="rId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C6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C6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C6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C6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C6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1C6"/>
        </a:buClr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1C6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rgbClr val="FFFFCC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lertproject.org/comments-testimonie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lertproject.org/toolkits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alertproject.org/toolki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ertproject.org/toolki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ertproject.org/comments-testimon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ertproject.org/comments-testimonies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ertproject.org/comments-testimon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E65AD-1652-4C48-BD5A-39AFCFE0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347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A37AC-94A9-2A42-BED4-D5287518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3C283-7F25-494D-9474-316349EDBE7F}"/>
              </a:ext>
            </a:extLst>
          </p:cNvPr>
          <p:cNvSpPr txBox="1"/>
          <p:nvPr/>
        </p:nvSpPr>
        <p:spPr>
          <a:xfrm>
            <a:off x="381000" y="3810000"/>
            <a:ext cx="8382000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4000" b="1" dirty="0">
                <a:solidFill>
                  <a:srgbClr val="133073"/>
                </a:solidFill>
                <a:latin typeface="Corbel" panose="020B0503020204020204" pitchFamily="34" charset="0"/>
              </a:rPr>
              <a:t>Dose + Host = Poison </a:t>
            </a:r>
          </a:p>
          <a:p>
            <a:pPr algn="ctr">
              <a:spcAft>
                <a:spcPts val="700"/>
              </a:spcAft>
            </a:pPr>
            <a:r>
              <a:rPr lang="en-US" sz="3200" b="1" dirty="0">
                <a:solidFill>
                  <a:srgbClr val="133073"/>
                </a:solidFill>
                <a:latin typeface="Corbel" panose="020B0503020204020204" pitchFamily="34" charset="0"/>
              </a:rPr>
              <a:t>with Dr. Riki Ott  </a:t>
            </a:r>
            <a:r>
              <a:rPr lang="en-US" sz="3200" dirty="0" err="1">
                <a:solidFill>
                  <a:srgbClr val="F76602"/>
                </a:solidFill>
                <a:latin typeface="Corbel" panose="020B0503020204020204" pitchFamily="34" charset="0"/>
              </a:rPr>
              <a:t>Riki@alertproject.org</a:t>
            </a:r>
            <a:endParaRPr lang="en-US" sz="3200" b="1" dirty="0">
              <a:solidFill>
                <a:srgbClr val="133073"/>
              </a:solidFill>
              <a:latin typeface="Corbel" panose="020B0503020204020204" pitchFamily="34" charset="0"/>
            </a:endParaRPr>
          </a:p>
          <a:p>
            <a:pPr algn="ctr">
              <a:spcAft>
                <a:spcPts val="700"/>
              </a:spcAft>
            </a:pPr>
            <a:r>
              <a:rPr lang="en-US" sz="2800" b="1" dirty="0" err="1">
                <a:solidFill>
                  <a:srgbClr val="133073"/>
                </a:solidFill>
                <a:latin typeface="Corbel" panose="020B0503020204020204" pitchFamily="34" charset="0"/>
              </a:rPr>
              <a:t>Wakashio</a:t>
            </a:r>
            <a:r>
              <a:rPr lang="en-US" sz="2800" b="1" dirty="0">
                <a:solidFill>
                  <a:srgbClr val="133073"/>
                </a:solidFill>
                <a:latin typeface="Corbel" panose="020B0503020204020204" pitchFamily="34" charset="0"/>
              </a:rPr>
              <a:t> oil spill on Mauritius Island</a:t>
            </a:r>
          </a:p>
          <a:p>
            <a:pPr algn="ctr">
              <a:spcAft>
                <a:spcPts val="700"/>
              </a:spcAft>
            </a:pPr>
            <a:r>
              <a:rPr lang="en-US" b="1" dirty="0" err="1">
                <a:solidFill>
                  <a:srgbClr val="133073"/>
                </a:solidFill>
                <a:latin typeface="Corbel" panose="020B0503020204020204" pitchFamily="34" charset="0"/>
              </a:rPr>
              <a:t>Ansam</a:t>
            </a:r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</a:rPr>
              <a:t> </a:t>
            </a:r>
            <a:r>
              <a:rPr lang="en-US" b="1" dirty="0" err="1">
                <a:solidFill>
                  <a:srgbClr val="133073"/>
                </a:solidFill>
                <a:latin typeface="Corbel" panose="020B0503020204020204" pitchFamily="34" charset="0"/>
              </a:rPr>
              <a:t>Nou</a:t>
            </a:r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</a:rPr>
              <a:t> </a:t>
            </a:r>
            <a:r>
              <a:rPr lang="en-US" b="1" dirty="0" err="1">
                <a:solidFill>
                  <a:srgbClr val="133073"/>
                </a:solidFill>
                <a:latin typeface="Corbel" panose="020B0503020204020204" pitchFamily="34" charset="0"/>
              </a:rPr>
              <a:t>Pli</a:t>
            </a:r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</a:rPr>
              <a:t> For •  IN THIS TOGETHER</a:t>
            </a:r>
          </a:p>
          <a:p>
            <a:pPr algn="ctr">
              <a:spcAft>
                <a:spcPts val="700"/>
              </a:spcAft>
            </a:pPr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</a:rPr>
              <a:t>Webinar EP 2  •  August 25, 2020</a:t>
            </a:r>
            <a:endParaRPr lang="en-US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967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BE00-BB8F-274B-8C98-C88FBDDB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23348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Disasters</a:t>
            </a:r>
            <a:b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</a:br>
            <a:r>
              <a:rPr lang="en-US" sz="3600" b="1" dirty="0">
                <a:solidFill>
                  <a:srgbClr val="133073"/>
                </a:solidFill>
                <a:latin typeface="Corbel" panose="020B0503020204020204" pitchFamily="34" charset="0"/>
              </a:rPr>
              <a:t>N</a:t>
            </a:r>
            <a:r>
              <a:rPr lang="en-US" sz="3600" b="1" cap="small" dirty="0">
                <a:solidFill>
                  <a:srgbClr val="133073"/>
                </a:solidFill>
                <a:latin typeface="Corbel" panose="020B0503020204020204" pitchFamily="34" charset="0"/>
              </a:rPr>
              <a:t>atural</a:t>
            </a:r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                          </a:t>
            </a:r>
            <a:r>
              <a:rPr lang="en-US" sz="3600" b="1" dirty="0">
                <a:solidFill>
                  <a:srgbClr val="F25F1E"/>
                </a:solidFill>
                <a:latin typeface="Corbel" panose="020B0503020204020204" pitchFamily="34" charset="0"/>
              </a:rPr>
              <a:t>M</a:t>
            </a:r>
            <a:r>
              <a:rPr lang="en-US" sz="3600" b="1" cap="small" dirty="0">
                <a:solidFill>
                  <a:srgbClr val="F25F1E"/>
                </a:solidFill>
                <a:latin typeface="Corbel" panose="020B0503020204020204" pitchFamily="34" charset="0"/>
              </a:rPr>
              <a:t>an-made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B1CA3-064E-BA4C-91D1-86BF8AAB9F76}"/>
              </a:ext>
            </a:extLst>
          </p:cNvPr>
          <p:cNvSpPr txBox="1"/>
          <p:nvPr/>
        </p:nvSpPr>
        <p:spPr>
          <a:xfrm>
            <a:off x="228600" y="4114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33073"/>
                </a:solidFill>
                <a:latin typeface="Corbel" panose="020B0503020204020204" pitchFamily="34" charset="0"/>
              </a:rPr>
              <a:t>Collaborative community</a:t>
            </a:r>
          </a:p>
          <a:p>
            <a:pPr algn="ctr"/>
            <a:r>
              <a:rPr lang="en-US" sz="2800" dirty="0">
                <a:solidFill>
                  <a:srgbClr val="133073"/>
                </a:solidFill>
                <a:latin typeface="Corbel" panose="020B0503020204020204" pitchFamily="34" charset="0"/>
              </a:rPr>
              <a:t>Builds social fabric </a:t>
            </a:r>
          </a:p>
          <a:p>
            <a:pPr algn="ctr"/>
            <a:r>
              <a:rPr lang="en-US" sz="2800" i="1" dirty="0">
                <a:solidFill>
                  <a:srgbClr val="133073"/>
                </a:solidFill>
                <a:latin typeface="Corbel" panose="020B0503020204020204" pitchFamily="34" charset="0"/>
              </a:rPr>
              <a:t>through</a:t>
            </a:r>
          </a:p>
          <a:p>
            <a:pPr algn="ctr"/>
            <a:r>
              <a:rPr lang="en-US" sz="2800" dirty="0">
                <a:solidFill>
                  <a:srgbClr val="133073"/>
                </a:solidFill>
                <a:latin typeface="Corbel" panose="020B0503020204020204" pitchFamily="34" charset="0"/>
              </a:rPr>
              <a:t>people working together for the common good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14440-0E69-2945-AF70-EED86330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876800" cy="282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1C464-B6EA-2647-97B2-86756563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100" y="3352800"/>
            <a:ext cx="4686300" cy="3124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61629-8608-AA45-8B8D-99FEF0FF2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B40073-2561-6044-99C6-C13BE5208FA5}"/>
              </a:ext>
            </a:extLst>
          </p:cNvPr>
          <p:cNvSpPr txBox="1"/>
          <p:nvPr/>
        </p:nvSpPr>
        <p:spPr>
          <a:xfrm>
            <a:off x="4913026" y="11430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</a:rPr>
              <a:t>Corrosive community</a:t>
            </a:r>
          </a:p>
          <a:p>
            <a:pPr algn="ctr"/>
            <a:r>
              <a:rPr lang="en-US" sz="2800" dirty="0">
                <a:solidFill>
                  <a:srgbClr val="F25F1E"/>
                </a:solidFill>
                <a:latin typeface="Corbel" panose="020B0503020204020204" pitchFamily="34" charset="0"/>
              </a:rPr>
              <a:t>Destroys social fabric</a:t>
            </a:r>
          </a:p>
          <a:p>
            <a:pPr algn="ctr"/>
            <a:r>
              <a:rPr lang="en-US" sz="2800" b="1" i="1" dirty="0">
                <a:solidFill>
                  <a:srgbClr val="F25F1E"/>
                </a:solidFill>
                <a:latin typeface="Corbel" panose="020B0503020204020204" pitchFamily="34" charset="0"/>
              </a:rPr>
              <a:t>Heals through</a:t>
            </a:r>
          </a:p>
          <a:p>
            <a:pPr algn="ctr"/>
            <a:r>
              <a:rPr lang="en-US" sz="2800" i="1" dirty="0">
                <a:solidFill>
                  <a:srgbClr val="F25F1E"/>
                </a:solidFill>
                <a:latin typeface="Corbel" panose="020B0503020204020204" pitchFamily="34" charset="0"/>
              </a:rPr>
              <a:t>people working together           for the common good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A0C95-CF97-1942-B1DC-B919E1CE1023}"/>
              </a:ext>
            </a:extLst>
          </p:cNvPr>
          <p:cNvSpPr txBox="1"/>
          <p:nvPr/>
        </p:nvSpPr>
        <p:spPr>
          <a:xfrm>
            <a:off x="4419600" y="62000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2020 </a:t>
            </a:r>
            <a:r>
              <a:rPr lang="en-US" sz="1200" dirty="0" err="1">
                <a:solidFill>
                  <a:schemeClr val="bg1"/>
                </a:solidFill>
                <a:latin typeface="Corbel" panose="020B0503020204020204" pitchFamily="34" charset="0"/>
              </a:rPr>
              <a:t>Wakashio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 oil spill, Island of Mauritius</a:t>
            </a:r>
          </a:p>
        </p:txBody>
      </p:sp>
    </p:spTree>
    <p:extLst>
      <p:ext uri="{BB962C8B-B14F-4D97-AF65-F5344CB8AC3E}">
        <p14:creationId xmlns:p14="http://schemas.microsoft.com/office/powerpoint/2010/main" val="17026752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C8A36E-9F9F-9645-B45F-1EB27BA0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838200"/>
            <a:ext cx="4058010" cy="2971800"/>
          </a:xfrm>
          <a:gradFill flip="none" rotWithShape="1">
            <a:gsLst>
              <a:gs pos="0">
                <a:srgbClr val="BC7E64">
                  <a:tint val="66000"/>
                  <a:satMod val="160000"/>
                </a:srgbClr>
              </a:gs>
              <a:gs pos="50000">
                <a:srgbClr val="BC7E64">
                  <a:tint val="44500"/>
                  <a:satMod val="160000"/>
                </a:srgbClr>
              </a:gs>
              <a:gs pos="100000">
                <a:srgbClr val="BC7E6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33073"/>
            </a:solidFill>
          </a:ln>
        </p:spPr>
        <p:txBody>
          <a:bodyPr/>
          <a:lstStyle/>
          <a:p>
            <a:pPr marL="233363" indent="-233363">
              <a:buClr>
                <a:srgbClr val="F25F1E"/>
              </a:buClr>
            </a:pPr>
            <a:r>
              <a:rPr lang="en-US" sz="2600" b="1" dirty="0">
                <a:solidFill>
                  <a:srgbClr val="133073"/>
                </a:solidFill>
                <a:latin typeface="Corbel" panose="020B0503020204020204" pitchFamily="34" charset="0"/>
              </a:rPr>
              <a:t>Have response workers wear </a:t>
            </a:r>
            <a:r>
              <a:rPr lang="en-US" sz="2600" dirty="0">
                <a:solidFill>
                  <a:srgbClr val="133073"/>
                </a:solidFill>
                <a:latin typeface="Corbel" panose="020B0503020204020204" pitchFamily="34" charset="0"/>
              </a:rPr>
              <a:t>protective gear</a:t>
            </a:r>
          </a:p>
          <a:p>
            <a:pPr marL="233363" indent="-233363">
              <a:buClr>
                <a:srgbClr val="F25F1E"/>
              </a:buClr>
            </a:pPr>
            <a:r>
              <a:rPr lang="en-US" sz="2600" b="1" dirty="0">
                <a:solidFill>
                  <a:srgbClr val="133073"/>
                </a:solidFill>
                <a:latin typeface="Corbel" panose="020B0503020204020204" pitchFamily="34" charset="0"/>
              </a:rPr>
              <a:t>Measure</a:t>
            </a:r>
            <a:r>
              <a:rPr lang="en-US" sz="2600" dirty="0">
                <a:solidFill>
                  <a:srgbClr val="133073"/>
                </a:solidFill>
                <a:latin typeface="Corbel" panose="020B0503020204020204" pitchFamily="34" charset="0"/>
              </a:rPr>
              <a:t> ambient airborne levels of benzene &amp; PM2.5 emission</a:t>
            </a:r>
          </a:p>
          <a:p>
            <a:pPr marL="233363" indent="-233363">
              <a:buClr>
                <a:srgbClr val="F25F1E"/>
              </a:buClr>
            </a:pPr>
            <a:r>
              <a:rPr lang="en-US" sz="2600" b="1" dirty="0">
                <a:solidFill>
                  <a:srgbClr val="133073"/>
                </a:solidFill>
                <a:latin typeface="Corbel" panose="020B0503020204020204" pitchFamily="34" charset="0"/>
              </a:rPr>
              <a:t>Don’t rely on the spiller </a:t>
            </a:r>
            <a:r>
              <a:rPr lang="en-US" sz="2600" dirty="0">
                <a:solidFill>
                  <a:srgbClr val="133073"/>
                </a:solidFill>
                <a:latin typeface="Corbel" panose="020B0503020204020204" pitchFamily="34" charset="0"/>
              </a:rPr>
              <a:t>to collect data</a:t>
            </a:r>
          </a:p>
          <a:p>
            <a:pPr marL="233363" indent="-233363">
              <a:buClr>
                <a:srgbClr val="F25F1E"/>
              </a:buClr>
            </a:pPr>
            <a:endParaRPr lang="en-US" sz="2600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B36227-7A54-604A-9420-6901BE1B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b="1" dirty="0">
                <a:solidFill>
                  <a:srgbClr val="133073"/>
                </a:solidFill>
                <a:latin typeface="Corbel" panose="020B0503020204020204" pitchFamily="34" charset="0"/>
              </a:rPr>
              <a:t>Recommendations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EF458-AEF7-9943-B4C2-162BDF3D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5" y="838200"/>
            <a:ext cx="4457700" cy="29718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3625A1A-CC36-5740-8AB2-B022AC6DFEC3}"/>
              </a:ext>
            </a:extLst>
          </p:cNvPr>
          <p:cNvSpPr txBox="1">
            <a:spLocks/>
          </p:cNvSpPr>
          <p:nvPr/>
        </p:nvSpPr>
        <p:spPr>
          <a:xfrm>
            <a:off x="672860" y="3962400"/>
            <a:ext cx="7798280" cy="2362200"/>
          </a:xfrm>
          <a:prstGeom prst="rect">
            <a:avLst/>
          </a:prstGeom>
          <a:gradFill flip="none" rotWithShape="1">
            <a:gsLst>
              <a:gs pos="0">
                <a:srgbClr val="BC7E64">
                  <a:tint val="66000"/>
                  <a:satMod val="160000"/>
                </a:srgbClr>
              </a:gs>
              <a:gs pos="50000">
                <a:srgbClr val="BC7E64">
                  <a:tint val="44500"/>
                  <a:satMod val="160000"/>
                </a:srgbClr>
              </a:gs>
              <a:gs pos="100000">
                <a:srgbClr val="BC7E6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33073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1C6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233363" indent="-233363">
              <a:buClr>
                <a:srgbClr val="F25F1E"/>
              </a:buClr>
            </a:pPr>
            <a:r>
              <a:rPr lang="en-US" sz="2600" b="1" kern="0" dirty="0">
                <a:solidFill>
                  <a:srgbClr val="133073"/>
                </a:solidFill>
                <a:latin typeface="Corbel" panose="020B0503020204020204" pitchFamily="34" charset="0"/>
              </a:rPr>
              <a:t>Treat people </a:t>
            </a:r>
            <a:r>
              <a:rPr lang="en-US" sz="2600" kern="0" dirty="0">
                <a:solidFill>
                  <a:srgbClr val="133073"/>
                </a:solidFill>
                <a:latin typeface="Corbel" panose="020B0503020204020204" pitchFamily="34" charset="0"/>
              </a:rPr>
              <a:t>with Occupational &amp; Environmental Medicine doctors</a:t>
            </a:r>
          </a:p>
          <a:p>
            <a:pPr marL="233363" indent="-233363">
              <a:buClr>
                <a:srgbClr val="F25F1E"/>
              </a:buClr>
            </a:pPr>
            <a:r>
              <a:rPr lang="en-US" sz="2600" b="1" kern="0" dirty="0">
                <a:solidFill>
                  <a:srgbClr val="133073"/>
                </a:solidFill>
                <a:latin typeface="Corbel" panose="020B0503020204020204" pitchFamily="34" charset="0"/>
              </a:rPr>
              <a:t>Conduct peer listener trainings </a:t>
            </a:r>
            <a:r>
              <a:rPr lang="en-US" sz="2600" kern="0" dirty="0">
                <a:solidFill>
                  <a:srgbClr val="133073"/>
                </a:solidFill>
                <a:latin typeface="Corbel" panose="020B0503020204020204" pitchFamily="34" charset="0"/>
              </a:rPr>
              <a:t>to help reduce individual &amp; social trauma</a:t>
            </a:r>
          </a:p>
          <a:p>
            <a:pPr marL="233363" indent="-233363">
              <a:buClr>
                <a:srgbClr val="F25F1E"/>
              </a:buClr>
            </a:pPr>
            <a:r>
              <a:rPr lang="en-US" sz="2600" b="1" kern="0" dirty="0">
                <a:solidFill>
                  <a:srgbClr val="133073"/>
                </a:solidFill>
                <a:latin typeface="Corbel" panose="020B0503020204020204" pitchFamily="34" charset="0"/>
              </a:rPr>
              <a:t>Be proactive: </a:t>
            </a:r>
            <a:r>
              <a:rPr lang="en-US" sz="2600" kern="0" dirty="0">
                <a:solidFill>
                  <a:srgbClr val="133073"/>
                </a:solidFill>
                <a:latin typeface="Corbel" panose="020B0503020204020204" pitchFamily="34" charset="0"/>
              </a:rPr>
              <a:t>Start up a citizens’ advisory </a:t>
            </a:r>
            <a:r>
              <a:rPr lang="en-US" sz="2600" kern="0">
                <a:solidFill>
                  <a:srgbClr val="133073"/>
                </a:solidFill>
                <a:latin typeface="Corbel" panose="020B0503020204020204" pitchFamily="34" charset="0"/>
              </a:rPr>
              <a:t>council </a:t>
            </a:r>
            <a:endParaRPr lang="en-US" sz="2600" kern="0" dirty="0">
              <a:solidFill>
                <a:srgbClr val="133073"/>
              </a:solidFill>
              <a:latin typeface="Corbel" panose="020B0503020204020204" pitchFamily="34" charset="0"/>
            </a:endParaRPr>
          </a:p>
          <a:p>
            <a:pPr marL="233363" indent="-233363">
              <a:buClr>
                <a:srgbClr val="F25F1E"/>
              </a:buClr>
            </a:pPr>
            <a:endParaRPr lang="en-US" sz="2600" kern="0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CE0EF-157D-DC49-A2F1-01BCF9FB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565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CC83011B-9059-054E-912C-0C93BF2D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AC12F1AE-0E9C-164F-A7E6-7D960895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49779"/>
            <a:ext cx="2438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Photo: Craig </a:t>
            </a:r>
            <a:r>
              <a:rPr lang="en-US" altLang="en-US" sz="1000" dirty="0" err="1">
                <a:solidFill>
                  <a:schemeClr val="bg1"/>
                </a:solidFill>
                <a:latin typeface="Corbel" panose="020B0503020204020204" pitchFamily="34" charset="0"/>
              </a:rPr>
              <a:t>Matkin</a:t>
            </a:r>
            <a:endParaRPr lang="en-US" alt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267F8181-F224-164F-84CD-3640427B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Oil is </a:t>
            </a:r>
            <a:r>
              <a:rPr lang="en-US" altLang="en-US" sz="4000" b="1" dirty="0">
                <a:solidFill>
                  <a:srgbClr val="FFFFFF"/>
                </a:solidFill>
                <a:latin typeface="Corbel" panose="020B0503020204020204" pitchFamily="34" charset="0"/>
              </a:rPr>
              <a:t>1,000 more toxic </a:t>
            </a:r>
            <a:r>
              <a:rPr lang="en-US" alt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than thought</a:t>
            </a: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5431B50D-DE1C-0A4F-A7CE-5D5C8409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47440"/>
            <a:ext cx="59436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Behavioral problems</a:t>
            </a: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Genetic mutations</a:t>
            </a: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Disease</a:t>
            </a: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Death</a:t>
            </a:r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Cancer</a:t>
            </a: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Physical deformities</a:t>
            </a:r>
          </a:p>
          <a:p>
            <a:pPr eaLnBrk="1" hangingPunct="1"/>
            <a:endParaRPr lang="en-US" altLang="en-US" sz="100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Physiological malfunctions</a:t>
            </a:r>
          </a:p>
          <a:p>
            <a:pPr eaLnBrk="1" hangingPunct="1"/>
            <a:r>
              <a:rPr lang="en-US" altLang="en-US" sz="2800" dirty="0">
                <a:solidFill>
                  <a:srgbClr val="FFFFFF"/>
                </a:solidFill>
                <a:latin typeface="Corbel" panose="020B0503020204020204" pitchFamily="34" charset="0"/>
              </a:rPr>
              <a:t>   … in organisms &amp; offspring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283B747-ABCF-7640-81EC-D1079696D1AD}"/>
              </a:ext>
            </a:extLst>
          </p:cNvPr>
          <p:cNvGrpSpPr>
            <a:grpSpLocks/>
          </p:cNvGrpSpPr>
          <p:nvPr/>
        </p:nvGrpSpPr>
        <p:grpSpPr bwMode="auto">
          <a:xfrm>
            <a:off x="4227515" y="2073277"/>
            <a:ext cx="4687887" cy="3184525"/>
            <a:chOff x="4317778" y="2532774"/>
            <a:chExt cx="4688637" cy="3184900"/>
          </a:xfrm>
        </p:grpSpPr>
        <p:sp>
          <p:nvSpPr>
            <p:cNvPr id="22536" name="TextBox 6">
              <a:extLst>
                <a:ext uri="{FF2B5EF4-FFF2-40B4-BE49-F238E27FC236}">
                  <a16:creationId xmlns:a16="http://schemas.microsoft.com/office/drawing/2014/main" id="{80F50558-3A16-6244-AB9A-A9F0BCDB7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086" y="3369971"/>
              <a:ext cx="38862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PAHs </a:t>
              </a:r>
            </a:p>
            <a:p>
              <a:pPr algn="ctr" eaLnBrk="1" hangingPunct="1"/>
              <a:r>
                <a:rPr lang="en-US" altLang="en-US" sz="2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Polycyclic Aromatic Hydrocarbons</a:t>
              </a:r>
            </a:p>
          </p:txBody>
        </p:sp>
        <p:sp>
          <p:nvSpPr>
            <p:cNvPr id="8" name="Explosion 2 7">
              <a:extLst>
                <a:ext uri="{FF2B5EF4-FFF2-40B4-BE49-F238E27FC236}">
                  <a16:creationId xmlns:a16="http://schemas.microsoft.com/office/drawing/2014/main" id="{48D995A6-3885-714F-8B4C-F3702DB99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1483">
              <a:off x="4317778" y="2532774"/>
              <a:ext cx="4688637" cy="3184900"/>
            </a:xfrm>
            <a:prstGeom prst="irregularSeal2">
              <a:avLst/>
            </a:prstGeom>
            <a:noFill/>
            <a:ln w="63500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Corbel" panose="020B0503020204020204" pitchFamily="34" charset="0"/>
                <a:ea typeface="+mn-ea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052C7-0BA2-9F4B-84C5-0AA528D28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3CD3449E-B464-EE48-AB6E-BB4D6A9F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20825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Ott expert testimony 2015</a:t>
            </a:r>
          </a:p>
          <a:p>
            <a:pPr eaLnBrk="1" hangingPunct="1"/>
            <a:r>
              <a:rPr lang="en-US" sz="1200" dirty="0">
                <a:hlinkClick r:id="rId5"/>
              </a:rPr>
              <a:t>https://alertproject.org/comments-testimonies/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561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8B7555D-00BE-8B45-A179-193EB3F75E6D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400" dirty="0">
                <a:solidFill>
                  <a:srgbClr val="0081C6"/>
                </a:solidFill>
                <a:latin typeface="Corbel" panose="020B0503020204020204" pitchFamily="34" charset="0"/>
              </a:rPr>
              <a:t>  </a:t>
            </a:r>
            <a:r>
              <a:rPr lang="en-US" altLang="en-US" sz="3600" dirty="0">
                <a:solidFill>
                  <a:srgbClr val="164287"/>
                </a:solidFill>
                <a:latin typeface="Corbel" panose="020B0503020204020204" pitchFamily="34" charset="0"/>
              </a:rPr>
              <a:t>Oil spills weather naturally</a:t>
            </a:r>
            <a:endParaRPr lang="en-US" altLang="en-US" sz="3400" dirty="0">
              <a:solidFill>
                <a:srgbClr val="164287"/>
              </a:solidFill>
              <a:latin typeface="Corbel" panose="020B0503020204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A9F626B7-8B0B-2242-A3B3-AFEF839B5549}"/>
              </a:ext>
            </a:extLst>
          </p:cNvPr>
          <p:cNvSpPr>
            <a:spLocks/>
          </p:cNvSpPr>
          <p:nvPr/>
        </p:nvSpPr>
        <p:spPr bwMode="auto">
          <a:xfrm>
            <a:off x="495302" y="4174734"/>
            <a:ext cx="2915563" cy="1692666"/>
          </a:xfrm>
          <a:custGeom>
            <a:avLst/>
            <a:gdLst>
              <a:gd name="T0" fmla="*/ 339395 w 43200"/>
              <a:gd name="T1" fmla="*/ 877293 h 43200"/>
              <a:gd name="T2" fmla="*/ 156210 w 43200"/>
              <a:gd name="T3" fmla="*/ 850582 h 43200"/>
              <a:gd name="T4" fmla="*/ 501029 w 43200"/>
              <a:gd name="T5" fmla="*/ 1169601 h 43200"/>
              <a:gd name="T6" fmla="*/ 420899 w 43200"/>
              <a:gd name="T7" fmla="*/ 1182370 h 43200"/>
              <a:gd name="T8" fmla="*/ 1191680 w 43200"/>
              <a:gd name="T9" fmla="*/ 1310058 h 43200"/>
              <a:gd name="T10" fmla="*/ 1143370 w 43200"/>
              <a:gd name="T11" fmla="*/ 1251744 h 43200"/>
              <a:gd name="T12" fmla="*/ 2084753 w 43200"/>
              <a:gd name="T13" fmla="*/ 1164641 h 43200"/>
              <a:gd name="T14" fmla="*/ 2065443 w 43200"/>
              <a:gd name="T15" fmla="*/ 1228619 h 43200"/>
              <a:gd name="T16" fmla="*/ 2468190 w 43200"/>
              <a:gd name="T17" fmla="*/ 769278 h 43200"/>
              <a:gd name="T18" fmla="*/ 2703301 w 43200"/>
              <a:gd name="T19" fmla="*/ 1008433 h 43200"/>
              <a:gd name="T20" fmla="*/ 3022808 w 43200"/>
              <a:gd name="T21" fmla="*/ 514572 h 43200"/>
              <a:gd name="T22" fmla="*/ 2918090 w 43200"/>
              <a:gd name="T23" fmla="*/ 604255 h 43200"/>
              <a:gd name="T24" fmla="*/ 2771570 w 43200"/>
              <a:gd name="T25" fmla="*/ 181846 h 43200"/>
              <a:gd name="T26" fmla="*/ 2777067 w 43200"/>
              <a:gd name="T27" fmla="*/ 224208 h 43200"/>
              <a:gd name="T28" fmla="*/ 2102905 w 43200"/>
              <a:gd name="T29" fmla="*/ 132447 h 43200"/>
              <a:gd name="T30" fmla="*/ 2156566 w 43200"/>
              <a:gd name="T31" fmla="*/ 78422 h 43200"/>
              <a:gd name="T32" fmla="*/ 1601225 w 43200"/>
              <a:gd name="T33" fmla="*/ 158186 h 43200"/>
              <a:gd name="T34" fmla="*/ 1627188 w 43200"/>
              <a:gd name="T35" fmla="*/ 111601 h 43200"/>
              <a:gd name="T36" fmla="*/ 1012472 w 43200"/>
              <a:gd name="T37" fmla="*/ 174004 h 43200"/>
              <a:gd name="T38" fmla="*/ 1106488 w 43200"/>
              <a:gd name="T39" fmla="*/ 219181 h 43200"/>
              <a:gd name="T40" fmla="*/ 298462 w 43200"/>
              <a:gd name="T41" fmla="*/ 529151 h 43200"/>
              <a:gd name="T42" fmla="*/ 282046 w 43200"/>
              <a:gd name="T43" fmla="*/ 481595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D9D9D9"/>
          </a:solidFill>
          <a:ln w="9525" cap="flat" cmpd="sng">
            <a:solidFill>
              <a:srgbClr val="164287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50DD3-F172-B340-8E90-64E2BE895EF1}"/>
              </a:ext>
            </a:extLst>
          </p:cNvPr>
          <p:cNvSpPr txBox="1"/>
          <p:nvPr/>
        </p:nvSpPr>
        <p:spPr>
          <a:xfrm>
            <a:off x="5257800" y="990600"/>
            <a:ext cx="2286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133073"/>
                </a:solidFill>
                <a:latin typeface="Corbel" panose="020B0503020204020204" pitchFamily="34" charset="0"/>
                <a:ea typeface="ＭＳ Ｐゴシック" charset="0"/>
                <a:cs typeface="ＭＳ Ｐゴシック" charset="0"/>
              </a:rPr>
              <a:t>AIR</a:t>
            </a:r>
            <a:endParaRPr lang="en-US" b="1" dirty="0">
              <a:solidFill>
                <a:srgbClr val="133073"/>
              </a:solidFill>
              <a:latin typeface="Corbel" panose="020B0503020204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938CFB9-F6E6-DC4F-B314-E820ED2A2D33}"/>
              </a:ext>
            </a:extLst>
          </p:cNvPr>
          <p:cNvSpPr>
            <a:spLocks/>
          </p:cNvSpPr>
          <p:nvPr/>
        </p:nvSpPr>
        <p:spPr bwMode="auto">
          <a:xfrm>
            <a:off x="298450" y="3500438"/>
            <a:ext cx="8540750" cy="80962"/>
          </a:xfrm>
          <a:custGeom>
            <a:avLst/>
            <a:gdLst>
              <a:gd name="T0" fmla="*/ 0 w 8638395"/>
              <a:gd name="T1" fmla="*/ 40481 h 219519"/>
              <a:gd name="T2" fmla="*/ 217006 w 8638395"/>
              <a:gd name="T3" fmla="*/ 46264 h 219519"/>
              <a:gd name="T4" fmla="*/ 310009 w 8638395"/>
              <a:gd name="T5" fmla="*/ 52047 h 219519"/>
              <a:gd name="T6" fmla="*/ 589017 w 8638395"/>
              <a:gd name="T7" fmla="*/ 46264 h 219519"/>
              <a:gd name="T8" fmla="*/ 620017 w 8638395"/>
              <a:gd name="T9" fmla="*/ 28915 h 219519"/>
              <a:gd name="T10" fmla="*/ 666519 w 8638395"/>
              <a:gd name="T11" fmla="*/ 17349 h 219519"/>
              <a:gd name="T12" fmla="*/ 682020 w 8638395"/>
              <a:gd name="T13" fmla="*/ 0 h 219519"/>
              <a:gd name="T14" fmla="*/ 775022 w 8638395"/>
              <a:gd name="T15" fmla="*/ 5783 h 219519"/>
              <a:gd name="T16" fmla="*/ 821524 w 8638395"/>
              <a:gd name="T17" fmla="*/ 11566 h 219519"/>
              <a:gd name="T18" fmla="*/ 899026 w 8638395"/>
              <a:gd name="T19" fmla="*/ 17349 h 219519"/>
              <a:gd name="T20" fmla="*/ 945527 w 8638395"/>
              <a:gd name="T21" fmla="*/ 28915 h 219519"/>
              <a:gd name="T22" fmla="*/ 1023030 w 8638395"/>
              <a:gd name="T23" fmla="*/ 34698 h 219519"/>
              <a:gd name="T24" fmla="*/ 1085031 w 8638395"/>
              <a:gd name="T25" fmla="*/ 40481 h 219519"/>
              <a:gd name="T26" fmla="*/ 1302038 w 8638395"/>
              <a:gd name="T27" fmla="*/ 52047 h 219519"/>
              <a:gd name="T28" fmla="*/ 1767052 w 8638395"/>
              <a:gd name="T29" fmla="*/ 46264 h 219519"/>
              <a:gd name="T30" fmla="*/ 1860054 w 8638395"/>
              <a:gd name="T31" fmla="*/ 28915 h 219519"/>
              <a:gd name="T32" fmla="*/ 1906556 w 8638395"/>
              <a:gd name="T33" fmla="*/ 23132 h 219519"/>
              <a:gd name="T34" fmla="*/ 1999558 w 8638395"/>
              <a:gd name="T35" fmla="*/ 5783 h 219519"/>
              <a:gd name="T36" fmla="*/ 2154563 w 8638395"/>
              <a:gd name="T37" fmla="*/ 17349 h 219519"/>
              <a:gd name="T38" fmla="*/ 2247566 w 8638395"/>
              <a:gd name="T39" fmla="*/ 28915 h 219519"/>
              <a:gd name="T40" fmla="*/ 2340569 w 8638395"/>
              <a:gd name="T41" fmla="*/ 34698 h 219519"/>
              <a:gd name="T42" fmla="*/ 2480073 w 8638395"/>
              <a:gd name="T43" fmla="*/ 52047 h 219519"/>
              <a:gd name="T44" fmla="*/ 2697079 w 8638395"/>
              <a:gd name="T45" fmla="*/ 69396 h 219519"/>
              <a:gd name="T46" fmla="*/ 3038089 w 8638395"/>
              <a:gd name="T47" fmla="*/ 63613 h 219519"/>
              <a:gd name="T48" fmla="*/ 3115591 w 8638395"/>
              <a:gd name="T49" fmla="*/ 57830 h 219519"/>
              <a:gd name="T50" fmla="*/ 3239594 w 8638395"/>
              <a:gd name="T51" fmla="*/ 46264 h 219519"/>
              <a:gd name="T52" fmla="*/ 3286096 w 8638395"/>
              <a:gd name="T53" fmla="*/ 40481 h 219519"/>
              <a:gd name="T54" fmla="*/ 3363599 w 8638395"/>
              <a:gd name="T55" fmla="*/ 34698 h 219519"/>
              <a:gd name="T56" fmla="*/ 3503103 w 8638395"/>
              <a:gd name="T57" fmla="*/ 5783 h 219519"/>
              <a:gd name="T58" fmla="*/ 3596105 w 8638395"/>
              <a:gd name="T59" fmla="*/ 11566 h 219519"/>
              <a:gd name="T60" fmla="*/ 3689108 w 8638395"/>
              <a:gd name="T61" fmla="*/ 23132 h 219519"/>
              <a:gd name="T62" fmla="*/ 3751109 w 8638395"/>
              <a:gd name="T63" fmla="*/ 28915 h 219519"/>
              <a:gd name="T64" fmla="*/ 3797611 w 8638395"/>
              <a:gd name="T65" fmla="*/ 34698 h 219519"/>
              <a:gd name="T66" fmla="*/ 3968116 w 8638395"/>
              <a:gd name="T67" fmla="*/ 46264 h 219519"/>
              <a:gd name="T68" fmla="*/ 4696637 w 8638395"/>
              <a:gd name="T69" fmla="*/ 17349 h 219519"/>
              <a:gd name="T70" fmla="*/ 4727639 w 8638395"/>
              <a:gd name="T71" fmla="*/ 5783 h 219519"/>
              <a:gd name="T72" fmla="*/ 4882643 w 8638395"/>
              <a:gd name="T73" fmla="*/ 11566 h 219519"/>
              <a:gd name="T74" fmla="*/ 5022147 w 8638395"/>
              <a:gd name="T75" fmla="*/ 34698 h 219519"/>
              <a:gd name="T76" fmla="*/ 5068648 w 8638395"/>
              <a:gd name="T77" fmla="*/ 40481 h 219519"/>
              <a:gd name="T78" fmla="*/ 5177151 w 8638395"/>
              <a:gd name="T79" fmla="*/ 57830 h 219519"/>
              <a:gd name="T80" fmla="*/ 5316656 w 8638395"/>
              <a:gd name="T81" fmla="*/ 63613 h 219519"/>
              <a:gd name="T82" fmla="*/ 5409658 w 8638395"/>
              <a:gd name="T83" fmla="*/ 69396 h 219519"/>
              <a:gd name="T84" fmla="*/ 6014176 w 8638395"/>
              <a:gd name="T85" fmla="*/ 63613 h 219519"/>
              <a:gd name="T86" fmla="*/ 6076178 w 8638395"/>
              <a:gd name="T87" fmla="*/ 57830 h 219519"/>
              <a:gd name="T88" fmla="*/ 6122679 w 8638395"/>
              <a:gd name="T89" fmla="*/ 46264 h 219519"/>
              <a:gd name="T90" fmla="*/ 6215682 w 8638395"/>
              <a:gd name="T91" fmla="*/ 34698 h 219519"/>
              <a:gd name="T92" fmla="*/ 6262183 w 8638395"/>
              <a:gd name="T93" fmla="*/ 28915 h 219519"/>
              <a:gd name="T94" fmla="*/ 6308685 w 8638395"/>
              <a:gd name="T95" fmla="*/ 17349 h 219519"/>
              <a:gd name="T96" fmla="*/ 6556691 w 8638395"/>
              <a:gd name="T97" fmla="*/ 34698 h 219519"/>
              <a:gd name="T98" fmla="*/ 6696195 w 8638395"/>
              <a:gd name="T99" fmla="*/ 46264 h 219519"/>
              <a:gd name="T100" fmla="*/ 7285213 w 8638395"/>
              <a:gd name="T101" fmla="*/ 40481 h 219519"/>
              <a:gd name="T102" fmla="*/ 7347214 w 8638395"/>
              <a:gd name="T103" fmla="*/ 5783 h 219519"/>
              <a:gd name="T104" fmla="*/ 7719225 w 8638395"/>
              <a:gd name="T105" fmla="*/ 11566 h 219519"/>
              <a:gd name="T106" fmla="*/ 7750227 w 8638395"/>
              <a:gd name="T107" fmla="*/ 23132 h 219519"/>
              <a:gd name="T108" fmla="*/ 7796728 w 8638395"/>
              <a:gd name="T109" fmla="*/ 28915 h 219519"/>
              <a:gd name="T110" fmla="*/ 7843230 w 8638395"/>
              <a:gd name="T111" fmla="*/ 40481 h 219519"/>
              <a:gd name="T112" fmla="*/ 7982734 w 8638395"/>
              <a:gd name="T113" fmla="*/ 57830 h 219519"/>
              <a:gd name="T114" fmla="*/ 8075736 w 8638395"/>
              <a:gd name="T115" fmla="*/ 69396 h 219519"/>
              <a:gd name="T116" fmla="*/ 8122238 w 8638395"/>
              <a:gd name="T117" fmla="*/ 75179 h 219519"/>
              <a:gd name="T118" fmla="*/ 8199740 w 8638395"/>
              <a:gd name="T119" fmla="*/ 80962 h 219519"/>
              <a:gd name="T120" fmla="*/ 8463248 w 8638395"/>
              <a:gd name="T121" fmla="*/ 69396 h 219519"/>
              <a:gd name="T122" fmla="*/ 8540750 w 8638395"/>
              <a:gd name="T123" fmla="*/ 57830 h 2195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638395" h="219519">
                <a:moveTo>
                  <a:pt x="0" y="109759"/>
                </a:moveTo>
                <a:cubicBezTo>
                  <a:pt x="73162" y="114986"/>
                  <a:pt x="146502" y="118139"/>
                  <a:pt x="219487" y="125439"/>
                </a:cubicBezTo>
                <a:cubicBezTo>
                  <a:pt x="251117" y="128602"/>
                  <a:pt x="281765" y="141119"/>
                  <a:pt x="313553" y="141119"/>
                </a:cubicBezTo>
                <a:cubicBezTo>
                  <a:pt x="407764" y="141119"/>
                  <a:pt x="501685" y="130666"/>
                  <a:pt x="595751" y="125439"/>
                </a:cubicBezTo>
                <a:cubicBezTo>
                  <a:pt x="606203" y="109759"/>
                  <a:pt x="613782" y="91725"/>
                  <a:pt x="627106" y="78399"/>
                </a:cubicBezTo>
                <a:cubicBezTo>
                  <a:pt x="640429" y="65074"/>
                  <a:pt x="662369" y="61755"/>
                  <a:pt x="674139" y="47040"/>
                </a:cubicBezTo>
                <a:cubicBezTo>
                  <a:pt x="684463" y="34133"/>
                  <a:pt x="684591" y="15680"/>
                  <a:pt x="689817" y="0"/>
                </a:cubicBezTo>
                <a:cubicBezTo>
                  <a:pt x="721172" y="5227"/>
                  <a:pt x="752852" y="8783"/>
                  <a:pt x="783883" y="15680"/>
                </a:cubicBezTo>
                <a:cubicBezTo>
                  <a:pt x="800015" y="19265"/>
                  <a:pt x="814884" y="27351"/>
                  <a:pt x="830916" y="31360"/>
                </a:cubicBezTo>
                <a:cubicBezTo>
                  <a:pt x="856767" y="37824"/>
                  <a:pt x="883175" y="41813"/>
                  <a:pt x="909304" y="47040"/>
                </a:cubicBezTo>
                <a:cubicBezTo>
                  <a:pt x="924982" y="57493"/>
                  <a:pt x="938694" y="71782"/>
                  <a:pt x="956337" y="78399"/>
                </a:cubicBezTo>
                <a:cubicBezTo>
                  <a:pt x="981287" y="87756"/>
                  <a:pt x="1008713" y="88298"/>
                  <a:pt x="1034726" y="94079"/>
                </a:cubicBezTo>
                <a:cubicBezTo>
                  <a:pt x="1055760" y="98754"/>
                  <a:pt x="1076182" y="106216"/>
                  <a:pt x="1097436" y="109759"/>
                </a:cubicBezTo>
                <a:cubicBezTo>
                  <a:pt x="1170336" y="121911"/>
                  <a:pt x="1316924" y="141119"/>
                  <a:pt x="1316924" y="141119"/>
                </a:cubicBezTo>
                <a:cubicBezTo>
                  <a:pt x="1473701" y="135892"/>
                  <a:pt x="1630678" y="134930"/>
                  <a:pt x="1787254" y="125439"/>
                </a:cubicBezTo>
                <a:cubicBezTo>
                  <a:pt x="1832096" y="122721"/>
                  <a:pt x="1843418" y="97353"/>
                  <a:pt x="1881320" y="78399"/>
                </a:cubicBezTo>
                <a:cubicBezTo>
                  <a:pt x="1896101" y="71008"/>
                  <a:pt x="1912675" y="67946"/>
                  <a:pt x="1928353" y="62720"/>
                </a:cubicBezTo>
                <a:cubicBezTo>
                  <a:pt x="1952131" y="46866"/>
                  <a:pt x="1989965" y="15680"/>
                  <a:pt x="2022419" y="15680"/>
                </a:cubicBezTo>
                <a:cubicBezTo>
                  <a:pt x="2050671" y="15680"/>
                  <a:pt x="2144665" y="36679"/>
                  <a:pt x="2179196" y="47040"/>
                </a:cubicBezTo>
                <a:cubicBezTo>
                  <a:pt x="2210854" y="56538"/>
                  <a:pt x="2240660" y="72965"/>
                  <a:pt x="2273262" y="78399"/>
                </a:cubicBezTo>
                <a:lnTo>
                  <a:pt x="2367328" y="94079"/>
                </a:lnTo>
                <a:cubicBezTo>
                  <a:pt x="2464026" y="142436"/>
                  <a:pt x="2395542" y="115065"/>
                  <a:pt x="2508427" y="141119"/>
                </a:cubicBezTo>
                <a:cubicBezTo>
                  <a:pt x="2711567" y="188004"/>
                  <a:pt x="2556759" y="159629"/>
                  <a:pt x="2727914" y="188159"/>
                </a:cubicBezTo>
                <a:cubicBezTo>
                  <a:pt x="2842884" y="182932"/>
                  <a:pt x="2958049" y="180982"/>
                  <a:pt x="3072823" y="172479"/>
                </a:cubicBezTo>
                <a:cubicBezTo>
                  <a:pt x="3099397" y="170510"/>
                  <a:pt x="3125247" y="162792"/>
                  <a:pt x="3151211" y="156799"/>
                </a:cubicBezTo>
                <a:cubicBezTo>
                  <a:pt x="3193201" y="147107"/>
                  <a:pt x="3234825" y="135892"/>
                  <a:pt x="3276632" y="125439"/>
                </a:cubicBezTo>
                <a:cubicBezTo>
                  <a:pt x="3292664" y="121430"/>
                  <a:pt x="3307633" y="113768"/>
                  <a:pt x="3323665" y="109759"/>
                </a:cubicBezTo>
                <a:cubicBezTo>
                  <a:pt x="3349516" y="103295"/>
                  <a:pt x="3375924" y="99306"/>
                  <a:pt x="3402054" y="94079"/>
                </a:cubicBezTo>
                <a:cubicBezTo>
                  <a:pt x="3509870" y="22192"/>
                  <a:pt x="3460368" y="43279"/>
                  <a:pt x="3543153" y="15680"/>
                </a:cubicBezTo>
                <a:cubicBezTo>
                  <a:pt x="3574508" y="20907"/>
                  <a:pt x="3606380" y="23649"/>
                  <a:pt x="3637219" y="31360"/>
                </a:cubicBezTo>
                <a:cubicBezTo>
                  <a:pt x="3669284" y="39377"/>
                  <a:pt x="3699220" y="54703"/>
                  <a:pt x="3731285" y="62720"/>
                </a:cubicBezTo>
                <a:cubicBezTo>
                  <a:pt x="3752188" y="67946"/>
                  <a:pt x="3773277" y="72479"/>
                  <a:pt x="3793995" y="78399"/>
                </a:cubicBezTo>
                <a:cubicBezTo>
                  <a:pt x="3809885" y="82940"/>
                  <a:pt x="3824996" y="90070"/>
                  <a:pt x="3841028" y="94079"/>
                </a:cubicBezTo>
                <a:cubicBezTo>
                  <a:pt x="3884850" y="105036"/>
                  <a:pt x="3971551" y="118449"/>
                  <a:pt x="4013483" y="125439"/>
                </a:cubicBezTo>
                <a:cubicBezTo>
                  <a:pt x="4164669" y="121751"/>
                  <a:pt x="4571010" y="226386"/>
                  <a:pt x="4750333" y="47040"/>
                </a:cubicBezTo>
                <a:lnTo>
                  <a:pt x="4781689" y="15680"/>
                </a:lnTo>
                <a:cubicBezTo>
                  <a:pt x="4833948" y="20907"/>
                  <a:pt x="4886845" y="21680"/>
                  <a:pt x="4938465" y="31360"/>
                </a:cubicBezTo>
                <a:cubicBezTo>
                  <a:pt x="5067890" y="55631"/>
                  <a:pt x="4995064" y="51824"/>
                  <a:pt x="5079564" y="94079"/>
                </a:cubicBezTo>
                <a:cubicBezTo>
                  <a:pt x="5094345" y="101470"/>
                  <a:pt x="5110919" y="104532"/>
                  <a:pt x="5126597" y="109759"/>
                </a:cubicBezTo>
                <a:cubicBezTo>
                  <a:pt x="5173359" y="156527"/>
                  <a:pt x="5149650" y="144413"/>
                  <a:pt x="5236341" y="156799"/>
                </a:cubicBezTo>
                <a:cubicBezTo>
                  <a:pt x="5283188" y="163492"/>
                  <a:pt x="5330533" y="166224"/>
                  <a:pt x="5377440" y="172479"/>
                </a:cubicBezTo>
                <a:cubicBezTo>
                  <a:pt x="5408949" y="176681"/>
                  <a:pt x="5440151" y="182932"/>
                  <a:pt x="5471506" y="188159"/>
                </a:cubicBezTo>
                <a:cubicBezTo>
                  <a:pt x="5675316" y="182932"/>
                  <a:pt x="5879279" y="181953"/>
                  <a:pt x="6082935" y="172479"/>
                </a:cubicBezTo>
                <a:cubicBezTo>
                  <a:pt x="6104459" y="171478"/>
                  <a:pt x="6125841" y="165288"/>
                  <a:pt x="6145646" y="156799"/>
                </a:cubicBezTo>
                <a:cubicBezTo>
                  <a:pt x="6162965" y="149375"/>
                  <a:pt x="6175460" y="133093"/>
                  <a:pt x="6192679" y="125439"/>
                </a:cubicBezTo>
                <a:cubicBezTo>
                  <a:pt x="6222881" y="112014"/>
                  <a:pt x="6255390" y="104532"/>
                  <a:pt x="6286745" y="94079"/>
                </a:cubicBezTo>
                <a:cubicBezTo>
                  <a:pt x="6302423" y="88852"/>
                  <a:pt x="6320028" y="87567"/>
                  <a:pt x="6333778" y="78399"/>
                </a:cubicBezTo>
                <a:lnTo>
                  <a:pt x="6380811" y="47040"/>
                </a:lnTo>
                <a:cubicBezTo>
                  <a:pt x="6437759" y="56533"/>
                  <a:pt x="6594070" y="81549"/>
                  <a:pt x="6631653" y="94079"/>
                </a:cubicBezTo>
                <a:cubicBezTo>
                  <a:pt x="6708842" y="119813"/>
                  <a:pt x="6662385" y="107042"/>
                  <a:pt x="6772752" y="125439"/>
                </a:cubicBezTo>
                <a:cubicBezTo>
                  <a:pt x="6971336" y="120212"/>
                  <a:pt x="7172555" y="142422"/>
                  <a:pt x="7368504" y="109759"/>
                </a:cubicBezTo>
                <a:cubicBezTo>
                  <a:pt x="7405679" y="103562"/>
                  <a:pt x="7431214" y="15680"/>
                  <a:pt x="7431214" y="15680"/>
                </a:cubicBezTo>
                <a:cubicBezTo>
                  <a:pt x="7556635" y="20907"/>
                  <a:pt x="7682775" y="16969"/>
                  <a:pt x="7807478" y="31360"/>
                </a:cubicBezTo>
                <a:cubicBezTo>
                  <a:pt x="7822163" y="33055"/>
                  <a:pt x="7826159" y="55114"/>
                  <a:pt x="7838834" y="62720"/>
                </a:cubicBezTo>
                <a:cubicBezTo>
                  <a:pt x="7853004" y="71223"/>
                  <a:pt x="7870189" y="73173"/>
                  <a:pt x="7885867" y="78399"/>
                </a:cubicBezTo>
                <a:cubicBezTo>
                  <a:pt x="7901545" y="88852"/>
                  <a:pt x="7915681" y="102105"/>
                  <a:pt x="7932900" y="109759"/>
                </a:cubicBezTo>
                <a:lnTo>
                  <a:pt x="8073999" y="156799"/>
                </a:lnTo>
                <a:lnTo>
                  <a:pt x="8168065" y="188159"/>
                </a:lnTo>
                <a:cubicBezTo>
                  <a:pt x="8183743" y="193386"/>
                  <a:pt x="8198893" y="200598"/>
                  <a:pt x="8215098" y="203839"/>
                </a:cubicBezTo>
                <a:lnTo>
                  <a:pt x="8293486" y="219519"/>
                </a:lnTo>
                <a:cubicBezTo>
                  <a:pt x="8644474" y="194445"/>
                  <a:pt x="8417476" y="228888"/>
                  <a:pt x="8560007" y="188159"/>
                </a:cubicBezTo>
                <a:cubicBezTo>
                  <a:pt x="8633381" y="167192"/>
                  <a:pt x="8606283" y="188915"/>
                  <a:pt x="8638395" y="156799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25F1E"/>
              </a:solidFill>
              <a:latin typeface="Corbel" panose="020B0503020204020204" pitchFamily="34" charset="0"/>
            </a:endParaRPr>
          </a:p>
        </p:txBody>
      </p:sp>
      <p:sp>
        <p:nvSpPr>
          <p:cNvPr id="35848" name="TextBox 9">
            <a:extLst>
              <a:ext uri="{FF2B5EF4-FFF2-40B4-BE49-F238E27FC236}">
                <a16:creationId xmlns:a16="http://schemas.microsoft.com/office/drawing/2014/main" id="{2895BC07-594B-4641-AA41-3B2404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480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25F1E"/>
                </a:solidFill>
                <a:latin typeface="Corbel" panose="020B0503020204020204" pitchFamily="34" charset="0"/>
              </a:rPr>
              <a:t>OILED WATER SURFACE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B433D-6B7E-4348-A87A-70CA17B6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67438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133073"/>
                </a:solidFill>
                <a:latin typeface="Corbel" panose="020B0503020204020204" pitchFamily="34" charset="0"/>
              </a:rPr>
              <a:t>SEDIMENT</a:t>
            </a:r>
            <a:r>
              <a:rPr lang="en-US" altLang="en-US" sz="2800" dirty="0">
                <a:latin typeface="Corbel" panose="020B0503020204020204" pitchFamily="34" charset="0"/>
              </a:rPr>
              <a:t>   </a:t>
            </a: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37E73766-3645-AE42-99CD-BD0586979DF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866610" y="2058193"/>
            <a:ext cx="1144587" cy="381002"/>
          </a:xfrm>
          <a:prstGeom prst="leftArrow">
            <a:avLst>
              <a:gd name="adj1" fmla="val 50000"/>
              <a:gd name="adj2" fmla="val 50007"/>
            </a:avLst>
          </a:prstGeom>
          <a:solidFill>
            <a:srgbClr val="E9600E"/>
          </a:solidFill>
          <a:ln w="9525">
            <a:solidFill>
              <a:srgbClr val="16428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orbel" panose="020B0503020204020204" pitchFamily="34" charset="0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9F19B7-0EC4-944F-B15E-BF8344CF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63" y="4467314"/>
            <a:ext cx="274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25F1E"/>
                </a:solidFill>
                <a:latin typeface="Corbel" panose="020B0503020204020204" pitchFamily="34" charset="0"/>
              </a:rPr>
              <a:t>oily plumes &amp; marine snow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ED8FA24-0AB7-7043-BB56-7954291EAD22}"/>
              </a:ext>
            </a:extLst>
          </p:cNvPr>
          <p:cNvSpPr>
            <a:spLocks noChangeArrowheads="1"/>
          </p:cNvSpPr>
          <p:nvPr/>
        </p:nvSpPr>
        <p:spPr bwMode="auto">
          <a:xfrm rot="2578176">
            <a:off x="2954296" y="5661651"/>
            <a:ext cx="1066800" cy="433764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E960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orbel" panose="020B0503020204020204" pitchFamily="34" charset="0"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D5C033-25A6-1A45-A27B-481F88A1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5A63B-CAFF-F842-927A-3611EE87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38" y="3733800"/>
            <a:ext cx="2915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33073"/>
                </a:solidFill>
                <a:latin typeface="Corbel" panose="020B0503020204020204" pitchFamily="34" charset="0"/>
              </a:rPr>
              <a:t>WATER COLUMN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2CE9EB5C-CAEF-0F4C-9DC2-F6072060B558}"/>
              </a:ext>
            </a:extLst>
          </p:cNvPr>
          <p:cNvSpPr>
            <a:spLocks noChangeArrowheads="1"/>
          </p:cNvSpPr>
          <p:nvPr/>
        </p:nvSpPr>
        <p:spPr bwMode="auto">
          <a:xfrm rot="19961308">
            <a:off x="3199762" y="3875065"/>
            <a:ext cx="1712619" cy="413299"/>
          </a:xfrm>
          <a:prstGeom prst="leftArrow">
            <a:avLst>
              <a:gd name="adj1" fmla="val 58630"/>
              <a:gd name="adj2" fmla="val 50011"/>
            </a:avLst>
          </a:prstGeom>
          <a:solidFill>
            <a:srgbClr val="E9600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orbel" panose="020B0503020204020204" pitchFamily="34" charset="0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79F6D8-F178-E247-A0D9-95E96D46047F}"/>
              </a:ext>
            </a:extLst>
          </p:cNvPr>
          <p:cNvSpPr txBox="1"/>
          <p:nvPr/>
        </p:nvSpPr>
        <p:spPr>
          <a:xfrm>
            <a:off x="381888" y="1136676"/>
            <a:ext cx="5485512" cy="954107"/>
          </a:xfrm>
          <a:prstGeom prst="rect">
            <a:avLst/>
          </a:prstGeom>
          <a:gradFill flip="none" rotWithShape="1">
            <a:gsLst>
              <a:gs pos="0">
                <a:srgbClr val="C7710B">
                  <a:tint val="66000"/>
                  <a:satMod val="160000"/>
                </a:srgbClr>
              </a:gs>
              <a:gs pos="50000">
                <a:srgbClr val="C7710B">
                  <a:tint val="44500"/>
                  <a:satMod val="160000"/>
                </a:srgbClr>
              </a:gs>
              <a:gs pos="100000">
                <a:srgbClr val="C7710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64287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64287"/>
                </a:solidFill>
                <a:latin typeface="Corbel" panose="020B0503020204020204" pitchFamily="34" charset="0"/>
              </a:rPr>
              <a:t>VOCs  </a:t>
            </a:r>
            <a:r>
              <a:rPr lang="en-US" altLang="en-US" dirty="0">
                <a:solidFill>
                  <a:srgbClr val="164287"/>
                </a:solidFill>
                <a:latin typeface="Corbel" panose="020B0503020204020204" pitchFamily="34" charset="0"/>
              </a:rPr>
              <a:t>Volatile organic compounds</a:t>
            </a:r>
            <a:endParaRPr lang="en-US" altLang="en-US" sz="2800" dirty="0">
              <a:latin typeface="Corbel" panose="020B0503020204020204" pitchFamily="34" charset="0"/>
            </a:endParaRPr>
          </a:p>
          <a:p>
            <a:pPr eaLnBrk="1" hangingPunct="1">
              <a:tabLst>
                <a:tab pos="163513" algn="l"/>
              </a:tabLst>
            </a:pPr>
            <a:r>
              <a:rPr lang="en-US" altLang="en-US" sz="2800" dirty="0">
                <a:solidFill>
                  <a:srgbClr val="164287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b="1" dirty="0">
                <a:solidFill>
                  <a:srgbClr val="164287"/>
                </a:solidFill>
                <a:latin typeface="Corbel" panose="020B0503020204020204" pitchFamily="34" charset="0"/>
              </a:rPr>
              <a:t>PAHs  </a:t>
            </a:r>
            <a:r>
              <a:rPr lang="en-US" altLang="en-US" dirty="0">
                <a:solidFill>
                  <a:srgbClr val="164287"/>
                </a:solidFill>
                <a:latin typeface="Corbel" panose="020B0503020204020204" pitchFamily="34" charset="0"/>
              </a:rPr>
              <a:t>Polycyclic aromatic hydrocarbons</a:t>
            </a:r>
            <a:endParaRPr lang="en-US" altLang="en-US" sz="2800" dirty="0">
              <a:solidFill>
                <a:srgbClr val="164287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BEE00-FA1C-EC4D-9E25-1F445A67EB74}"/>
              </a:ext>
            </a:extLst>
          </p:cNvPr>
          <p:cNvSpPr txBox="1"/>
          <p:nvPr/>
        </p:nvSpPr>
        <p:spPr>
          <a:xfrm>
            <a:off x="6121400" y="1600200"/>
            <a:ext cx="22860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  <a:ea typeface="ＭＳ Ｐゴシック" charset="0"/>
                <a:cs typeface="ＭＳ Ｐゴシック" charset="0"/>
              </a:rPr>
              <a:t>VOCs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</a:rPr>
              <a:t>PAHs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  <a:ea typeface="ＭＳ Ｐゴシック" charset="0"/>
                <a:cs typeface="ＭＳ Ｐゴシック" charset="0"/>
              </a:rPr>
              <a:t>oil mists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69FF7-F31C-874E-9ECF-3683D32ABC9B}"/>
              </a:ext>
            </a:extLst>
          </p:cNvPr>
          <p:cNvSpPr txBox="1"/>
          <p:nvPr/>
        </p:nvSpPr>
        <p:spPr>
          <a:xfrm>
            <a:off x="2913071" y="4724620"/>
            <a:ext cx="2286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  <a:ea typeface="ＭＳ Ｐゴシック" charset="0"/>
                <a:cs typeface="ＭＳ Ｐゴシック" charset="0"/>
              </a:rPr>
              <a:t>PAHs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25F1E"/>
                </a:solidFill>
                <a:latin typeface="Corbel" panose="020B0503020204020204" pitchFamily="34" charset="0"/>
              </a:rPr>
              <a:t>VOCs</a:t>
            </a:r>
            <a:endParaRPr lang="en-US" sz="2800" b="1" dirty="0">
              <a:solidFill>
                <a:srgbClr val="F25F1E"/>
              </a:solidFill>
              <a:latin typeface="Corbel" panose="020B0503020204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1329A-9A81-C84E-8AC3-B4505147C8D8}"/>
              </a:ext>
            </a:extLst>
          </p:cNvPr>
          <p:cNvSpPr txBox="1"/>
          <p:nvPr/>
        </p:nvSpPr>
        <p:spPr>
          <a:xfrm>
            <a:off x="4989054" y="3849231"/>
            <a:ext cx="3659644" cy="2246769"/>
          </a:xfrm>
          <a:prstGeom prst="rect">
            <a:avLst/>
          </a:prstGeom>
          <a:gradFill flip="none" rotWithShape="1">
            <a:gsLst>
              <a:gs pos="0">
                <a:srgbClr val="C7710B">
                  <a:tint val="66000"/>
                  <a:satMod val="160000"/>
                </a:srgbClr>
              </a:gs>
              <a:gs pos="50000">
                <a:srgbClr val="C7710B">
                  <a:tint val="44500"/>
                  <a:satMod val="160000"/>
                </a:srgbClr>
              </a:gs>
              <a:gs pos="100000">
                <a:srgbClr val="C7710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64287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64287"/>
                </a:solidFill>
                <a:latin typeface="Corbel" panose="020B0503020204020204" pitchFamily="34" charset="0"/>
              </a:rPr>
              <a:t>VOCs </a:t>
            </a:r>
          </a:p>
          <a:p>
            <a:pPr eaLnBrk="1" hangingPunct="1"/>
            <a:endParaRPr lang="en-US" altLang="en-US" sz="2800" b="1" dirty="0">
              <a:solidFill>
                <a:srgbClr val="164287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164287"/>
                </a:solidFill>
                <a:latin typeface="Corbel" panose="020B0503020204020204" pitchFamily="34" charset="0"/>
              </a:rPr>
              <a:t>PAHs</a:t>
            </a:r>
            <a:endParaRPr lang="en-US" altLang="en-US" sz="2800" dirty="0">
              <a:solidFill>
                <a:srgbClr val="164287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164287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b="1" dirty="0">
              <a:solidFill>
                <a:srgbClr val="164287"/>
              </a:solidFill>
              <a:latin typeface="Corbel" panose="020B0503020204020204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049FE7F-DDE9-B74C-8C67-6B3C747DAFFB}"/>
              </a:ext>
            </a:extLst>
          </p:cNvPr>
          <p:cNvSpPr/>
          <p:nvPr/>
        </p:nvSpPr>
        <p:spPr>
          <a:xfrm rot="5400000">
            <a:off x="6629405" y="4038600"/>
            <a:ext cx="685800" cy="685800"/>
          </a:xfrm>
          <a:prstGeom prst="hexagon">
            <a:avLst/>
          </a:prstGeom>
          <a:gradFill flip="none" rotWithShape="1">
            <a:gsLst>
              <a:gs pos="0">
                <a:srgbClr val="133073">
                  <a:tint val="66000"/>
                  <a:satMod val="160000"/>
                </a:srgbClr>
              </a:gs>
              <a:gs pos="50000">
                <a:srgbClr val="133073">
                  <a:tint val="44500"/>
                  <a:satMod val="160000"/>
                </a:srgbClr>
              </a:gs>
              <a:gs pos="100000">
                <a:srgbClr val="13307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25F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F5F78-B224-C647-98AD-3BA33378B226}"/>
              </a:ext>
            </a:extLst>
          </p:cNvPr>
          <p:cNvGrpSpPr/>
          <p:nvPr/>
        </p:nvGrpSpPr>
        <p:grpSpPr>
          <a:xfrm>
            <a:off x="5181600" y="5181600"/>
            <a:ext cx="1371600" cy="457200"/>
            <a:chOff x="5257800" y="5181600"/>
            <a:chExt cx="1371600" cy="457200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74DB64E-B4C2-2C44-8E8A-D73146BDEF02}"/>
                </a:ext>
              </a:extLst>
            </p:cNvPr>
            <p:cNvSpPr/>
            <p:nvPr/>
          </p:nvSpPr>
          <p:spPr>
            <a:xfrm rot="5400000">
              <a:off x="5706981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9080B590-D660-4A48-838D-1A2DFDDAE5C2}"/>
                </a:ext>
              </a:extLst>
            </p:cNvPr>
            <p:cNvSpPr/>
            <p:nvPr/>
          </p:nvSpPr>
          <p:spPr>
            <a:xfrm rot="5400000">
              <a:off x="6172200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6301E911-8C55-E342-BB39-60181D3E3B2A}"/>
                </a:ext>
              </a:extLst>
            </p:cNvPr>
            <p:cNvSpPr/>
            <p:nvPr/>
          </p:nvSpPr>
          <p:spPr>
            <a:xfrm rot="5400000">
              <a:off x="5257800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E4E86-0F05-CA49-9B47-03C9BEC1C5E7}"/>
              </a:ext>
            </a:extLst>
          </p:cNvPr>
          <p:cNvGrpSpPr/>
          <p:nvPr/>
        </p:nvGrpSpPr>
        <p:grpSpPr>
          <a:xfrm>
            <a:off x="6858000" y="4800600"/>
            <a:ext cx="1600200" cy="838200"/>
            <a:chOff x="6934200" y="4800600"/>
            <a:chExt cx="1600200" cy="838200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A76AA79-DB2C-5E4F-97AF-CA8BD8DD53E6}"/>
                </a:ext>
              </a:extLst>
            </p:cNvPr>
            <p:cNvSpPr/>
            <p:nvPr/>
          </p:nvSpPr>
          <p:spPr>
            <a:xfrm rot="5400000">
              <a:off x="7383381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ED772451-E378-DA4B-A859-6A2B50653B05}"/>
                </a:ext>
              </a:extLst>
            </p:cNvPr>
            <p:cNvSpPr/>
            <p:nvPr/>
          </p:nvSpPr>
          <p:spPr>
            <a:xfrm rot="5400000">
              <a:off x="7848600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224676E6-16E2-F346-BC25-E9F5C0E1571C}"/>
                </a:ext>
              </a:extLst>
            </p:cNvPr>
            <p:cNvSpPr/>
            <p:nvPr/>
          </p:nvSpPr>
          <p:spPr>
            <a:xfrm rot="5400000">
              <a:off x="6934200" y="5181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81E16DB8-855E-FB40-8C62-1164AEE729AA}"/>
                </a:ext>
              </a:extLst>
            </p:cNvPr>
            <p:cNvSpPr/>
            <p:nvPr/>
          </p:nvSpPr>
          <p:spPr>
            <a:xfrm rot="5400000">
              <a:off x="7619999" y="4800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1607F5CF-FEEA-0C4F-B809-9F9FE6438421}"/>
                </a:ext>
              </a:extLst>
            </p:cNvPr>
            <p:cNvSpPr/>
            <p:nvPr/>
          </p:nvSpPr>
          <p:spPr>
            <a:xfrm rot="5400000">
              <a:off x="8077200" y="4800600"/>
              <a:ext cx="457200" cy="457200"/>
            </a:xfrm>
            <a:prstGeom prst="hexagon">
              <a:avLst/>
            </a:prstGeom>
            <a:gradFill flip="none" rotWithShape="1">
              <a:gsLst>
                <a:gs pos="0">
                  <a:srgbClr val="133073">
                    <a:tint val="66000"/>
                    <a:satMod val="160000"/>
                  </a:srgbClr>
                </a:gs>
                <a:gs pos="50000">
                  <a:srgbClr val="133073">
                    <a:tint val="44500"/>
                    <a:satMod val="160000"/>
                  </a:srgbClr>
                </a:gs>
                <a:gs pos="100000">
                  <a:srgbClr val="13307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F25F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9248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0" y="268288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Oil-chemical exposures &amp; </a:t>
            </a:r>
            <a:r>
              <a:rPr lang="en-US" sz="3600" dirty="0">
                <a:solidFill>
                  <a:srgbClr val="F76602"/>
                </a:solidFill>
                <a:latin typeface="Corbel" panose="020B0503020204020204" pitchFamily="34" charset="0"/>
              </a:rPr>
              <a:t>health effects </a:t>
            </a:r>
            <a:endParaRPr lang="en-US" sz="3600" b="1" dirty="0">
              <a:solidFill>
                <a:srgbClr val="F76602"/>
              </a:solidFill>
              <a:latin typeface="Corbel" panose="020B0503020204020204" pitchFamily="34" charset="0"/>
            </a:endParaRPr>
          </a:p>
        </p:txBody>
      </p:sp>
      <p:sp>
        <p:nvSpPr>
          <p:cNvPr id="3" name="Magnetic Disk 2"/>
          <p:cNvSpPr/>
          <p:nvPr/>
        </p:nvSpPr>
        <p:spPr>
          <a:xfrm>
            <a:off x="1828800" y="1944688"/>
            <a:ext cx="2209800" cy="2840037"/>
          </a:xfrm>
          <a:prstGeom prst="flowChartMagneticDisk">
            <a:avLst/>
          </a:prstGeom>
          <a:solidFill>
            <a:srgbClr val="815000"/>
          </a:solidFill>
          <a:ln w="63500" cap="flat" cmpd="sng" algn="ctr">
            <a:solidFill>
              <a:srgbClr val="51270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07" name="Group 52"/>
          <p:cNvGrpSpPr>
            <a:grpSpLocks/>
          </p:cNvGrpSpPr>
          <p:nvPr/>
        </p:nvGrpSpPr>
        <p:grpSpPr bwMode="auto">
          <a:xfrm>
            <a:off x="1998663" y="1143000"/>
            <a:ext cx="2039937" cy="5308600"/>
            <a:chOff x="-1525130" y="1831452"/>
            <a:chExt cx="1166494" cy="3358061"/>
          </a:xfrm>
        </p:grpSpPr>
        <p:grpSp>
          <p:nvGrpSpPr>
            <p:cNvPr id="21556" name="Group 18"/>
            <p:cNvGrpSpPr>
              <a:grpSpLocks/>
            </p:cNvGrpSpPr>
            <p:nvPr/>
          </p:nvGrpSpPr>
          <p:grpSpPr bwMode="auto">
            <a:xfrm>
              <a:off x="-1525130" y="1831452"/>
              <a:ext cx="1166494" cy="3358061"/>
              <a:chOff x="5791029" y="1590569"/>
              <a:chExt cx="2007463" cy="5643795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933017" y="1590569"/>
                <a:ext cx="865475" cy="924880"/>
              </a:xfrm>
              <a:prstGeom prst="ellipse">
                <a:avLst/>
              </a:prstGeom>
              <a:solidFill>
                <a:srgbClr val="0081C6"/>
              </a:solidFill>
              <a:ln w="9525">
                <a:solidFill>
                  <a:srgbClr val="0081C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814288" y="6319610"/>
                <a:ext cx="459295" cy="305481"/>
              </a:xfrm>
              <a:prstGeom prst="ellipse">
                <a:avLst/>
              </a:prstGeom>
              <a:solidFill>
                <a:srgbClr val="0081C6"/>
              </a:solidFill>
              <a:ln w="9525">
                <a:solidFill>
                  <a:srgbClr val="0081C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5791029" y="6225097"/>
                <a:ext cx="456171" cy="305481"/>
              </a:xfrm>
              <a:prstGeom prst="ellipse">
                <a:avLst/>
              </a:prstGeom>
              <a:solidFill>
                <a:srgbClr val="0081C6"/>
              </a:solidFill>
              <a:ln w="9525">
                <a:solidFill>
                  <a:srgbClr val="0081C6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Arc 25"/>
              <p:cNvSpPr>
                <a:spLocks noChangeArrowheads="1"/>
              </p:cNvSpPr>
              <p:nvPr/>
            </p:nvSpPr>
            <p:spPr bwMode="auto">
              <a:xfrm>
                <a:off x="6968949" y="5482492"/>
                <a:ext cx="153098" cy="1751872"/>
              </a:xfrm>
              <a:custGeom>
                <a:avLst/>
                <a:gdLst>
                  <a:gd name="T0" fmla="*/ 76495 w 152991"/>
                  <a:gd name="T1" fmla="*/ 0 h 1751853"/>
                  <a:gd name="T2" fmla="*/ 76496 w 152991"/>
                  <a:gd name="T3" fmla="*/ 875927 h 1751853"/>
                  <a:gd name="T4" fmla="*/ 152991 w 152991"/>
                  <a:gd name="T5" fmla="*/ 875927 h 1751853"/>
                  <a:gd name="T6" fmla="*/ 0 60000 65536"/>
                  <a:gd name="T7" fmla="*/ 0 60000 65536"/>
                  <a:gd name="T8" fmla="*/ 0 60000 65536"/>
                  <a:gd name="T9" fmla="*/ 76495 w 152991"/>
                  <a:gd name="T10" fmla="*/ 0 h 1751853"/>
                  <a:gd name="T11" fmla="*/ 152991 w 152991"/>
                  <a:gd name="T12" fmla="*/ 875927 h 1751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2991" h="1751853" stroke="0">
                    <a:moveTo>
                      <a:pt x="76495" y="0"/>
                    </a:moveTo>
                    <a:lnTo>
                      <a:pt x="76494" y="0"/>
                    </a:lnTo>
                    <a:cubicBezTo>
                      <a:pt x="118742" y="0"/>
                      <a:pt x="152991" y="392165"/>
                      <a:pt x="152991" y="875927"/>
                    </a:cubicBezTo>
                    <a:lnTo>
                      <a:pt x="76496" y="875927"/>
                    </a:lnTo>
                    <a:close/>
                  </a:path>
                  <a:path w="152991" h="1751853" fill="none">
                    <a:moveTo>
                      <a:pt x="76495" y="0"/>
                    </a:moveTo>
                    <a:lnTo>
                      <a:pt x="76494" y="0"/>
                    </a:lnTo>
                    <a:cubicBezTo>
                      <a:pt x="118742" y="0"/>
                      <a:pt x="152991" y="392165"/>
                      <a:pt x="152991" y="875927"/>
                    </a:cubicBezTo>
                  </a:path>
                </a:pathLst>
              </a:custGeom>
              <a:solidFill>
                <a:srgbClr val="0081C6"/>
              </a:solidFill>
              <a:ln w="25400">
                <a:solidFill>
                  <a:srgbClr val="0081C6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Arc 26"/>
              <p:cNvSpPr>
                <a:spLocks noChangeArrowheads="1"/>
              </p:cNvSpPr>
              <p:nvPr/>
            </p:nvSpPr>
            <p:spPr bwMode="auto">
              <a:xfrm>
                <a:off x="5944127" y="5386292"/>
                <a:ext cx="151536" cy="1753559"/>
              </a:xfrm>
              <a:custGeom>
                <a:avLst/>
                <a:gdLst>
                  <a:gd name="T0" fmla="*/ 75539 w 151078"/>
                  <a:gd name="T1" fmla="*/ 0 h 1753721"/>
                  <a:gd name="T2" fmla="*/ 75539 w 151078"/>
                  <a:gd name="T3" fmla="*/ 876861 h 1753721"/>
                  <a:gd name="T4" fmla="*/ 151078 w 151078"/>
                  <a:gd name="T5" fmla="*/ 876861 h 1753721"/>
                  <a:gd name="T6" fmla="*/ 0 60000 65536"/>
                  <a:gd name="T7" fmla="*/ 0 60000 65536"/>
                  <a:gd name="T8" fmla="*/ 0 60000 65536"/>
                  <a:gd name="T9" fmla="*/ 75539 w 151078"/>
                  <a:gd name="T10" fmla="*/ 0 h 1753721"/>
                  <a:gd name="T11" fmla="*/ 151078 w 151078"/>
                  <a:gd name="T12" fmla="*/ 876861 h 17537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078" h="1753721" stroke="0">
                    <a:moveTo>
                      <a:pt x="75539" y="0"/>
                    </a:moveTo>
                    <a:lnTo>
                      <a:pt x="75538" y="0"/>
                    </a:lnTo>
                    <a:cubicBezTo>
                      <a:pt x="117258" y="0"/>
                      <a:pt x="151078" y="392584"/>
                      <a:pt x="151078" y="876861"/>
                    </a:cubicBezTo>
                    <a:lnTo>
                      <a:pt x="75539" y="876861"/>
                    </a:lnTo>
                    <a:close/>
                  </a:path>
                  <a:path w="151078" h="1753721" fill="none">
                    <a:moveTo>
                      <a:pt x="75539" y="0"/>
                    </a:moveTo>
                    <a:lnTo>
                      <a:pt x="75538" y="0"/>
                    </a:lnTo>
                    <a:cubicBezTo>
                      <a:pt x="117258" y="0"/>
                      <a:pt x="151078" y="392584"/>
                      <a:pt x="151078" y="876861"/>
                    </a:cubicBezTo>
                  </a:path>
                </a:pathLst>
              </a:custGeom>
              <a:solidFill>
                <a:srgbClr val="0081C6"/>
              </a:solidFill>
              <a:ln w="25400">
                <a:solidFill>
                  <a:srgbClr val="0081C6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557" name="Group 49"/>
            <p:cNvGrpSpPr>
              <a:grpSpLocks/>
            </p:cNvGrpSpPr>
            <p:nvPr/>
          </p:nvGrpSpPr>
          <p:grpSpPr bwMode="auto">
            <a:xfrm>
              <a:off x="-781050" y="2057400"/>
              <a:ext cx="342900" cy="228601"/>
              <a:chOff x="2259013" y="2057399"/>
              <a:chExt cx="342900" cy="228601"/>
            </a:xfrm>
          </p:grpSpPr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2259311" y="2056393"/>
                <a:ext cx="114380" cy="11548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" name="Minus 24"/>
              <p:cNvSpPr>
                <a:spLocks noChangeArrowheads="1"/>
              </p:cNvSpPr>
              <p:nvPr/>
            </p:nvSpPr>
            <p:spPr bwMode="auto">
              <a:xfrm>
                <a:off x="2287452" y="2240162"/>
                <a:ext cx="237838" cy="47197"/>
              </a:xfrm>
              <a:custGeom>
                <a:avLst/>
                <a:gdLst>
                  <a:gd name="T0" fmla="*/ 236070 w 272142"/>
                  <a:gd name="T1" fmla="*/ 18415 h 36830"/>
                  <a:gd name="T2" fmla="*/ 136071 w 272142"/>
                  <a:gd name="T3" fmla="*/ 22746 h 36830"/>
                  <a:gd name="T4" fmla="*/ 36072 w 272142"/>
                  <a:gd name="T5" fmla="*/ 18415 h 36830"/>
                  <a:gd name="T6" fmla="*/ 136071 w 272142"/>
                  <a:gd name="T7" fmla="*/ 14084 h 36830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36072 w 272142"/>
                  <a:gd name="T13" fmla="*/ 14084 h 36830"/>
                  <a:gd name="T14" fmla="*/ 236070 w 272142"/>
                  <a:gd name="T15" fmla="*/ 22746 h 368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142" h="36830">
                    <a:moveTo>
                      <a:pt x="36072" y="14084"/>
                    </a:moveTo>
                    <a:lnTo>
                      <a:pt x="236070" y="14084"/>
                    </a:lnTo>
                    <a:lnTo>
                      <a:pt x="236070" y="22746"/>
                    </a:lnTo>
                    <a:lnTo>
                      <a:pt x="36072" y="227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2487163" y="2056393"/>
                <a:ext cx="114380" cy="11548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391" name="TextBox 17"/>
          <p:cNvSpPr txBox="1">
            <a:spLocks noChangeArrowheads="1"/>
          </p:cNvSpPr>
          <p:nvPr/>
        </p:nvSpPr>
        <p:spPr bwMode="auto">
          <a:xfrm>
            <a:off x="4800600" y="933450"/>
            <a:ext cx="388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rgbClr val="FF6600"/>
                </a:solidFill>
              </a:rPr>
              <a:t>Acute </a:t>
            </a:r>
            <a:r>
              <a:rPr lang="en-US" u="sng" dirty="0">
                <a:solidFill>
                  <a:srgbClr val="FF6600"/>
                </a:solidFill>
              </a:rPr>
              <a:t>common symptoms</a:t>
            </a:r>
          </a:p>
          <a:p>
            <a:pPr eaLnBrk="1" hangingPunct="1"/>
            <a:endParaRPr lang="en-US" sz="400" dirty="0"/>
          </a:p>
        </p:txBody>
      </p:sp>
      <p:sp>
        <p:nvSpPr>
          <p:cNvPr id="61" name="Oval 60"/>
          <p:cNvSpPr/>
          <p:nvPr/>
        </p:nvSpPr>
        <p:spPr>
          <a:xfrm flipV="1">
            <a:off x="1828800" y="3581400"/>
            <a:ext cx="2209800" cy="381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781762" y="998537"/>
            <a:ext cx="865188" cy="830263"/>
            <a:chOff x="3160747" y="1427636"/>
            <a:chExt cx="864973" cy="830813"/>
          </a:xfrm>
        </p:grpSpPr>
        <p:sp>
          <p:nvSpPr>
            <p:cNvPr id="66" name="Teardrop 65"/>
            <p:cNvSpPr/>
            <p:nvPr/>
          </p:nvSpPr>
          <p:spPr bwMode="auto">
            <a:xfrm rot="19243426">
              <a:off x="3160747" y="1427636"/>
              <a:ext cx="864973" cy="830813"/>
            </a:xfrm>
            <a:prstGeom prst="teardrop">
              <a:avLst/>
            </a:prstGeom>
            <a:ln>
              <a:solidFill>
                <a:srgbClr val="307B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53" name="Picture 32" descr="Mr. Ick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92">
              <a:off x="3197664" y="1460958"/>
              <a:ext cx="768310" cy="73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429000" y="4579937"/>
            <a:ext cx="865188" cy="830263"/>
            <a:chOff x="3160747" y="1427636"/>
            <a:chExt cx="864973" cy="830813"/>
          </a:xfrm>
        </p:grpSpPr>
        <p:sp>
          <p:nvSpPr>
            <p:cNvPr id="78" name="Teardrop 77"/>
            <p:cNvSpPr/>
            <p:nvPr/>
          </p:nvSpPr>
          <p:spPr bwMode="auto">
            <a:xfrm rot="19243426">
              <a:off x="3160747" y="1427636"/>
              <a:ext cx="864973" cy="830813"/>
            </a:xfrm>
            <a:prstGeom prst="teardrop">
              <a:avLst/>
            </a:prstGeom>
            <a:ln>
              <a:solidFill>
                <a:srgbClr val="307B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32" descr="Mr. Ick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92">
              <a:off x="3197664" y="1460958"/>
              <a:ext cx="768310" cy="73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3962400" y="5181600"/>
            <a:ext cx="865188" cy="830263"/>
            <a:chOff x="3160747" y="1427636"/>
            <a:chExt cx="864973" cy="830813"/>
          </a:xfrm>
        </p:grpSpPr>
        <p:sp>
          <p:nvSpPr>
            <p:cNvPr id="84" name="Teardrop 83"/>
            <p:cNvSpPr/>
            <p:nvPr/>
          </p:nvSpPr>
          <p:spPr bwMode="auto">
            <a:xfrm rot="19243426">
              <a:off x="3160747" y="1427636"/>
              <a:ext cx="864973" cy="830813"/>
            </a:xfrm>
            <a:prstGeom prst="teardrop">
              <a:avLst/>
            </a:prstGeom>
            <a:ln>
              <a:solidFill>
                <a:srgbClr val="307B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1" name="Picture 32" descr="Mr. Ick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92">
              <a:off x="3197664" y="1460958"/>
              <a:ext cx="768310" cy="73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4800600" y="2066925"/>
            <a:ext cx="38862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Bad headaches</a:t>
            </a:r>
          </a:p>
          <a:p>
            <a:pPr marL="225425" indent="-225425" eaLnBrk="1" hangingPunct="1"/>
            <a:r>
              <a:rPr lang="en-US" sz="2200" dirty="0">
                <a:solidFill>
                  <a:srgbClr val="FF6600"/>
                </a:solidFill>
              </a:rPr>
              <a:t>Brain fog, memory loss, forgetfulness</a:t>
            </a:r>
          </a:p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Dizziness, nausea</a:t>
            </a:r>
          </a:p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Tingling feet &amp; hands</a:t>
            </a:r>
          </a:p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Blurry vision</a:t>
            </a:r>
          </a:p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Seizures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4404255"/>
            <a:ext cx="4038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133073"/>
                </a:solidFill>
              </a:rPr>
              <a:t>Ear &amp; nose bleeds</a:t>
            </a:r>
          </a:p>
          <a:p>
            <a:pPr eaLnBrk="1" hangingPunct="1"/>
            <a:r>
              <a:rPr lang="en-US" sz="2200" dirty="0">
                <a:solidFill>
                  <a:srgbClr val="133073"/>
                </a:solidFill>
              </a:rPr>
              <a:t>Bleeding hemorrhoids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6950" y="5067830"/>
            <a:ext cx="3733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FF6600"/>
                </a:solidFill>
              </a:rPr>
              <a:t>Skin rashes &amp; lesions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4888" y="5394855"/>
            <a:ext cx="396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133073"/>
                </a:solidFill>
              </a:rPr>
              <a:t>Sick or tired all of the time</a:t>
            </a:r>
          </a:p>
        </p:txBody>
      </p:sp>
      <p:sp>
        <p:nvSpPr>
          <p:cNvPr id="67" name="TextBox 17"/>
          <p:cNvSpPr txBox="1">
            <a:spLocks noChangeArrowheads="1"/>
          </p:cNvSpPr>
          <p:nvPr/>
        </p:nvSpPr>
        <p:spPr bwMode="auto">
          <a:xfrm>
            <a:off x="4800600" y="1303338"/>
            <a:ext cx="388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400" dirty="0"/>
          </a:p>
          <a:p>
            <a:pPr eaLnBrk="1" hangingPunct="1"/>
            <a:r>
              <a:rPr lang="en-US" sz="2200" dirty="0">
                <a:solidFill>
                  <a:srgbClr val="133073"/>
                </a:solidFill>
              </a:rPr>
              <a:t>Cold/ flu-like symptoms</a:t>
            </a:r>
          </a:p>
          <a:p>
            <a:pPr eaLnBrk="1" hangingPunct="1"/>
            <a:r>
              <a:rPr lang="en-US" sz="2200" dirty="0">
                <a:solidFill>
                  <a:srgbClr val="133073"/>
                </a:solidFill>
              </a:rPr>
              <a:t>Worse asthma/ bronchitis</a:t>
            </a:r>
          </a:p>
        </p:txBody>
      </p:sp>
      <p:sp>
        <p:nvSpPr>
          <p:cNvPr id="21535" name="TextBox 75"/>
          <p:cNvSpPr txBox="1">
            <a:spLocks noChangeArrowheads="1"/>
          </p:cNvSpPr>
          <p:nvPr/>
        </p:nvSpPr>
        <p:spPr bwMode="auto">
          <a:xfrm>
            <a:off x="228600" y="5895975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Graphic: Riki Ott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E73218C-8C08-B64C-8C34-7D1799A0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DC1B2033-BE63-4F42-8C44-3BF1B28D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" y="609600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Toxic Trespass training toolkit</a:t>
            </a:r>
          </a:p>
          <a:p>
            <a:pPr eaLnBrk="1" hangingPunct="1"/>
            <a:r>
              <a:rPr lang="en-US" sz="1200" dirty="0">
                <a:hlinkClick r:id="rId5"/>
              </a:rPr>
              <a:t>https://alertproject.org/toolkits/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448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/>
          <p:cNvGrpSpPr>
            <a:grpSpLocks/>
          </p:cNvGrpSpPr>
          <p:nvPr/>
        </p:nvGrpSpPr>
        <p:grpSpPr bwMode="auto">
          <a:xfrm>
            <a:off x="4343400" y="1066800"/>
            <a:ext cx="2362200" cy="5257800"/>
            <a:chOff x="4343400" y="1219200"/>
            <a:chExt cx="2209800" cy="5257800"/>
          </a:xfrm>
        </p:grpSpPr>
        <p:grpSp>
          <p:nvGrpSpPr>
            <p:cNvPr id="23613" name="Group 52"/>
            <p:cNvGrpSpPr>
              <a:grpSpLocks/>
            </p:cNvGrpSpPr>
            <p:nvPr/>
          </p:nvGrpSpPr>
          <p:grpSpPr bwMode="auto">
            <a:xfrm>
              <a:off x="4512701" y="1219200"/>
              <a:ext cx="1935060" cy="5257800"/>
              <a:chOff x="-1525454" y="1879656"/>
              <a:chExt cx="1106940" cy="3326086"/>
            </a:xfrm>
          </p:grpSpPr>
          <p:grpSp>
            <p:nvGrpSpPr>
              <p:cNvPr id="23615" name="Group 18"/>
              <p:cNvGrpSpPr>
                <a:grpSpLocks/>
              </p:cNvGrpSpPr>
              <p:nvPr/>
            </p:nvGrpSpPr>
            <p:grpSpPr bwMode="auto">
              <a:xfrm>
                <a:off x="-1525454" y="1879656"/>
                <a:ext cx="1106940" cy="3326086"/>
                <a:chOff x="5790475" y="1671585"/>
                <a:chExt cx="1904976" cy="5590057"/>
              </a:xfrm>
            </p:grpSpPr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6957143" y="1671585"/>
                  <a:ext cx="738307" cy="843910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auto">
                <a:xfrm>
                  <a:off x="6626733" y="6346844"/>
                  <a:ext cx="459066" cy="305496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9"/>
                <p:cNvSpPr>
                  <a:spLocks noChangeArrowheads="1"/>
                </p:cNvSpPr>
                <p:nvPr/>
              </p:nvSpPr>
              <p:spPr bwMode="auto">
                <a:xfrm>
                  <a:off x="5790473" y="6041349"/>
                  <a:ext cx="456142" cy="305495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Arc 25"/>
                <p:cNvSpPr>
                  <a:spLocks noChangeArrowheads="1"/>
                </p:cNvSpPr>
                <p:nvPr/>
              </p:nvSpPr>
              <p:spPr bwMode="auto">
                <a:xfrm>
                  <a:off x="6781704" y="5509686"/>
                  <a:ext cx="152047" cy="1751956"/>
                </a:xfrm>
                <a:custGeom>
                  <a:avLst/>
                  <a:gdLst>
                    <a:gd name="T0" fmla="*/ 76495 w 152991"/>
                    <a:gd name="T1" fmla="*/ 0 h 1751853"/>
                    <a:gd name="T2" fmla="*/ 76496 w 152991"/>
                    <a:gd name="T3" fmla="*/ 875927 h 1751853"/>
                    <a:gd name="T4" fmla="*/ 152991 w 152991"/>
                    <a:gd name="T5" fmla="*/ 875927 h 1751853"/>
                    <a:gd name="T6" fmla="*/ 0 60000 65536"/>
                    <a:gd name="T7" fmla="*/ 0 60000 65536"/>
                    <a:gd name="T8" fmla="*/ 0 60000 65536"/>
                    <a:gd name="T9" fmla="*/ 76495 w 152991"/>
                    <a:gd name="T10" fmla="*/ 0 h 1751853"/>
                    <a:gd name="T11" fmla="*/ 152991 w 152991"/>
                    <a:gd name="T12" fmla="*/ 875927 h 17518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991" h="1751853" stroke="0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  <a:lnTo>
                        <a:pt x="76496" y="875927"/>
                      </a:lnTo>
                      <a:close/>
                    </a:path>
                    <a:path w="152991" h="1751853" fill="none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Arc 26"/>
                <p:cNvSpPr>
                  <a:spLocks noChangeArrowheads="1"/>
                </p:cNvSpPr>
                <p:nvPr/>
              </p:nvSpPr>
              <p:spPr bwMode="auto">
                <a:xfrm>
                  <a:off x="5943983" y="5202503"/>
                  <a:ext cx="150585" cy="1753645"/>
                </a:xfrm>
                <a:custGeom>
                  <a:avLst/>
                  <a:gdLst>
                    <a:gd name="T0" fmla="*/ 75539 w 151078"/>
                    <a:gd name="T1" fmla="*/ 0 h 1753721"/>
                    <a:gd name="T2" fmla="*/ 75539 w 151078"/>
                    <a:gd name="T3" fmla="*/ 876861 h 1753721"/>
                    <a:gd name="T4" fmla="*/ 151078 w 151078"/>
                    <a:gd name="T5" fmla="*/ 876861 h 1753721"/>
                    <a:gd name="T6" fmla="*/ 0 60000 65536"/>
                    <a:gd name="T7" fmla="*/ 0 60000 65536"/>
                    <a:gd name="T8" fmla="*/ 0 60000 65536"/>
                    <a:gd name="T9" fmla="*/ 75539 w 151078"/>
                    <a:gd name="T10" fmla="*/ 0 h 1753721"/>
                    <a:gd name="T11" fmla="*/ 151078 w 151078"/>
                    <a:gd name="T12" fmla="*/ 876861 h 17537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1078" h="1753721" stroke="0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  <a:lnTo>
                        <a:pt x="75539" y="876861"/>
                      </a:lnTo>
                      <a:close/>
                    </a:path>
                    <a:path w="151078" h="1753721" fill="none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16" name="Group 49"/>
              <p:cNvGrpSpPr>
                <a:grpSpLocks/>
              </p:cNvGrpSpPr>
              <p:nvPr/>
            </p:nvGrpSpPr>
            <p:grpSpPr bwMode="auto">
              <a:xfrm>
                <a:off x="-781382" y="2056404"/>
                <a:ext cx="343269" cy="230979"/>
                <a:chOff x="2258681" y="2056403"/>
                <a:chExt cx="343269" cy="230979"/>
              </a:xfrm>
            </p:grpSpPr>
            <p:sp>
              <p:nvSpPr>
                <p:cNvPr id="5" name="Oval 4"/>
                <p:cNvSpPr>
                  <a:spLocks noChangeArrowheads="1"/>
                </p:cNvSpPr>
                <p:nvPr/>
              </p:nvSpPr>
              <p:spPr bwMode="auto">
                <a:xfrm>
                  <a:off x="2237560" y="2056404"/>
                  <a:ext cx="115536" cy="1154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Minus 24"/>
                <p:cNvSpPr>
                  <a:spLocks noChangeArrowheads="1"/>
                </p:cNvSpPr>
                <p:nvPr/>
              </p:nvSpPr>
              <p:spPr bwMode="auto">
                <a:xfrm>
                  <a:off x="2265594" y="2240182"/>
                  <a:ext cx="238719" cy="47200"/>
                </a:xfrm>
                <a:custGeom>
                  <a:avLst/>
                  <a:gdLst>
                    <a:gd name="T0" fmla="*/ 236070 w 272142"/>
                    <a:gd name="T1" fmla="*/ 18415 h 36830"/>
                    <a:gd name="T2" fmla="*/ 136071 w 272142"/>
                    <a:gd name="T3" fmla="*/ 22746 h 36830"/>
                    <a:gd name="T4" fmla="*/ 36072 w 272142"/>
                    <a:gd name="T5" fmla="*/ 18415 h 36830"/>
                    <a:gd name="T6" fmla="*/ 136071 w 272142"/>
                    <a:gd name="T7" fmla="*/ 14084 h 36830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36072 w 272142"/>
                    <a:gd name="T13" fmla="*/ 14084 h 36830"/>
                    <a:gd name="T14" fmla="*/ 236070 w 272142"/>
                    <a:gd name="T15" fmla="*/ 22746 h 368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142" h="36830">
                      <a:moveTo>
                        <a:pt x="36072" y="14084"/>
                      </a:moveTo>
                      <a:lnTo>
                        <a:pt x="236070" y="14084"/>
                      </a:lnTo>
                      <a:lnTo>
                        <a:pt x="236070" y="22746"/>
                      </a:lnTo>
                      <a:lnTo>
                        <a:pt x="36072" y="22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2466084" y="2056404"/>
                  <a:ext cx="114687" cy="1154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" name="Magnetic Disk 12"/>
            <p:cNvSpPr/>
            <p:nvPr/>
          </p:nvSpPr>
          <p:spPr bwMode="auto">
            <a:xfrm>
              <a:off x="4343400" y="1960563"/>
              <a:ext cx="2209800" cy="2840037"/>
            </a:xfrm>
            <a:prstGeom prst="flowChartMagneticDisk">
              <a:avLst/>
            </a:prstGeom>
            <a:solidFill>
              <a:srgbClr val="7C3931"/>
            </a:solidFill>
            <a:ln w="63500" cap="flat" cmpd="sng" algn="ctr">
              <a:solidFill>
                <a:srgbClr val="51270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54" name="Group 25"/>
          <p:cNvGrpSpPr>
            <a:grpSpLocks/>
          </p:cNvGrpSpPr>
          <p:nvPr/>
        </p:nvGrpSpPr>
        <p:grpSpPr bwMode="auto">
          <a:xfrm>
            <a:off x="6934200" y="1295400"/>
            <a:ext cx="1752600" cy="5029200"/>
            <a:chOff x="3062876" y="1133476"/>
            <a:chExt cx="1737724" cy="5343526"/>
          </a:xfrm>
        </p:grpSpPr>
        <p:grpSp>
          <p:nvGrpSpPr>
            <p:cNvPr id="23601" name="Group 52"/>
            <p:cNvGrpSpPr>
              <a:grpSpLocks/>
            </p:cNvGrpSpPr>
            <p:nvPr/>
          </p:nvGrpSpPr>
          <p:grpSpPr bwMode="auto">
            <a:xfrm>
              <a:off x="3182503" y="1133476"/>
              <a:ext cx="1605382" cy="5343526"/>
              <a:chOff x="-1283820" y="1825426"/>
              <a:chExt cx="918349" cy="3380316"/>
            </a:xfrm>
          </p:grpSpPr>
          <p:grpSp>
            <p:nvGrpSpPr>
              <p:cNvPr id="23603" name="Group 18"/>
              <p:cNvGrpSpPr>
                <a:grpSpLocks/>
              </p:cNvGrpSpPr>
              <p:nvPr/>
            </p:nvGrpSpPr>
            <p:grpSpPr bwMode="auto">
              <a:xfrm>
                <a:off x="-1283820" y="1825426"/>
                <a:ext cx="918349" cy="3380316"/>
                <a:chOff x="6206313" y="1580442"/>
                <a:chExt cx="1580423" cy="5681200"/>
              </a:xfrm>
            </p:grpSpPr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6919107" y="1580442"/>
                  <a:ext cx="867750" cy="934314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7041522" y="6347055"/>
                  <a:ext cx="460217" cy="304862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6206312" y="6042193"/>
                  <a:ext cx="455569" cy="304862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Arc 25"/>
                <p:cNvSpPr>
                  <a:spLocks noChangeArrowheads="1"/>
                </p:cNvSpPr>
                <p:nvPr/>
              </p:nvSpPr>
              <p:spPr bwMode="auto">
                <a:xfrm>
                  <a:off x="7196477" y="5509581"/>
                  <a:ext cx="153405" cy="1752061"/>
                </a:xfrm>
                <a:custGeom>
                  <a:avLst/>
                  <a:gdLst>
                    <a:gd name="T0" fmla="*/ 76495 w 152991"/>
                    <a:gd name="T1" fmla="*/ 0 h 1751853"/>
                    <a:gd name="T2" fmla="*/ 76496 w 152991"/>
                    <a:gd name="T3" fmla="*/ 875927 h 1751853"/>
                    <a:gd name="T4" fmla="*/ 152991 w 152991"/>
                    <a:gd name="T5" fmla="*/ 875927 h 1751853"/>
                    <a:gd name="T6" fmla="*/ 0 60000 65536"/>
                    <a:gd name="T7" fmla="*/ 0 60000 65536"/>
                    <a:gd name="T8" fmla="*/ 0 60000 65536"/>
                    <a:gd name="T9" fmla="*/ 76495 w 152991"/>
                    <a:gd name="T10" fmla="*/ 0 h 1751853"/>
                    <a:gd name="T11" fmla="*/ 152991 w 152991"/>
                    <a:gd name="T12" fmla="*/ 875927 h 17518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991" h="1751853" stroke="0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  <a:lnTo>
                        <a:pt x="76496" y="875927"/>
                      </a:lnTo>
                      <a:close/>
                    </a:path>
                    <a:path w="152991" h="1751853" fill="none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Arc 26"/>
                <p:cNvSpPr>
                  <a:spLocks noChangeArrowheads="1"/>
                </p:cNvSpPr>
                <p:nvPr/>
              </p:nvSpPr>
              <p:spPr bwMode="auto">
                <a:xfrm>
                  <a:off x="6359718" y="5202924"/>
                  <a:ext cx="151856" cy="1753855"/>
                </a:xfrm>
                <a:custGeom>
                  <a:avLst/>
                  <a:gdLst>
                    <a:gd name="T0" fmla="*/ 75539 w 151078"/>
                    <a:gd name="T1" fmla="*/ 0 h 1753721"/>
                    <a:gd name="T2" fmla="*/ 75539 w 151078"/>
                    <a:gd name="T3" fmla="*/ 876861 h 1753721"/>
                    <a:gd name="T4" fmla="*/ 151078 w 151078"/>
                    <a:gd name="T5" fmla="*/ 876861 h 1753721"/>
                    <a:gd name="T6" fmla="*/ 0 60000 65536"/>
                    <a:gd name="T7" fmla="*/ 0 60000 65536"/>
                    <a:gd name="T8" fmla="*/ 0 60000 65536"/>
                    <a:gd name="T9" fmla="*/ 75539 w 151078"/>
                    <a:gd name="T10" fmla="*/ 0 h 1753721"/>
                    <a:gd name="T11" fmla="*/ 151078 w 151078"/>
                    <a:gd name="T12" fmla="*/ 876861 h 17537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1078" h="1753721" stroke="0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  <a:lnTo>
                        <a:pt x="75539" y="876861"/>
                      </a:lnTo>
                      <a:close/>
                    </a:path>
                    <a:path w="151078" h="1753721" fill="none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04" name="Group 49"/>
              <p:cNvGrpSpPr>
                <a:grpSpLocks/>
              </p:cNvGrpSpPr>
              <p:nvPr/>
            </p:nvGrpSpPr>
            <p:grpSpPr bwMode="auto">
              <a:xfrm>
                <a:off x="-781050" y="2057400"/>
                <a:ext cx="342900" cy="228601"/>
                <a:chOff x="2259013" y="2057399"/>
                <a:chExt cx="342900" cy="228601"/>
              </a:xfrm>
            </p:grpSpPr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2258672" y="2055901"/>
                  <a:ext cx="115253" cy="11630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Minus 24"/>
                <p:cNvSpPr>
                  <a:spLocks noChangeArrowheads="1"/>
                </p:cNvSpPr>
                <p:nvPr/>
              </p:nvSpPr>
              <p:spPr bwMode="auto">
                <a:xfrm>
                  <a:off x="2286585" y="2240496"/>
                  <a:ext cx="238609" cy="46949"/>
                </a:xfrm>
                <a:custGeom>
                  <a:avLst/>
                  <a:gdLst>
                    <a:gd name="T0" fmla="*/ 236070 w 272142"/>
                    <a:gd name="T1" fmla="*/ 18415 h 36830"/>
                    <a:gd name="T2" fmla="*/ 136071 w 272142"/>
                    <a:gd name="T3" fmla="*/ 22746 h 36830"/>
                    <a:gd name="T4" fmla="*/ 36072 w 272142"/>
                    <a:gd name="T5" fmla="*/ 18415 h 36830"/>
                    <a:gd name="T6" fmla="*/ 136071 w 272142"/>
                    <a:gd name="T7" fmla="*/ 14084 h 36830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36072 w 272142"/>
                    <a:gd name="T13" fmla="*/ 14084 h 36830"/>
                    <a:gd name="T14" fmla="*/ 236070 w 272142"/>
                    <a:gd name="T15" fmla="*/ 22746 h 368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142" h="36830">
                      <a:moveTo>
                        <a:pt x="36072" y="14084"/>
                      </a:moveTo>
                      <a:lnTo>
                        <a:pt x="236070" y="14084"/>
                      </a:lnTo>
                      <a:lnTo>
                        <a:pt x="236070" y="22746"/>
                      </a:lnTo>
                      <a:lnTo>
                        <a:pt x="36072" y="22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2487377" y="2055901"/>
                  <a:ext cx="114353" cy="11630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8" name="Magnetic Disk 27"/>
            <p:cNvSpPr/>
            <p:nvPr/>
          </p:nvSpPr>
          <p:spPr>
            <a:xfrm>
              <a:off x="3062876" y="1959968"/>
              <a:ext cx="1737724" cy="2840435"/>
            </a:xfrm>
            <a:prstGeom prst="flowChartMagneticDisk">
              <a:avLst/>
            </a:prstGeom>
            <a:solidFill>
              <a:srgbClr val="7C3931"/>
            </a:solidFill>
            <a:ln w="63500" cap="flat" cmpd="sng" algn="ctr">
              <a:solidFill>
                <a:srgbClr val="51270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55" name="Group 38"/>
          <p:cNvGrpSpPr>
            <a:grpSpLocks/>
          </p:cNvGrpSpPr>
          <p:nvPr/>
        </p:nvGrpSpPr>
        <p:grpSpPr bwMode="auto">
          <a:xfrm flipH="1">
            <a:off x="438150" y="762000"/>
            <a:ext cx="1771650" cy="5600700"/>
            <a:chOff x="3143251" y="1224420"/>
            <a:chExt cx="1657349" cy="5216733"/>
          </a:xfrm>
        </p:grpSpPr>
        <p:grpSp>
          <p:nvGrpSpPr>
            <p:cNvPr id="23589" name="Group 52"/>
            <p:cNvGrpSpPr>
              <a:grpSpLocks/>
            </p:cNvGrpSpPr>
            <p:nvPr/>
          </p:nvGrpSpPr>
          <p:grpSpPr bwMode="auto">
            <a:xfrm>
              <a:off x="3199680" y="1224420"/>
              <a:ext cx="1584581" cy="5216733"/>
              <a:chOff x="-1273996" y="1882958"/>
              <a:chExt cx="906451" cy="3300107"/>
            </a:xfrm>
          </p:grpSpPr>
          <p:grpSp>
            <p:nvGrpSpPr>
              <p:cNvPr id="23591" name="Group 18"/>
              <p:cNvGrpSpPr>
                <a:grpSpLocks/>
              </p:cNvGrpSpPr>
              <p:nvPr/>
            </p:nvGrpSpPr>
            <p:grpSpPr bwMode="auto">
              <a:xfrm>
                <a:off x="-1273996" y="1882958"/>
                <a:ext cx="906451" cy="3300107"/>
                <a:chOff x="6223230" y="1677134"/>
                <a:chExt cx="1559950" cy="5546395"/>
              </a:xfrm>
            </p:grpSpPr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6939612" y="1677134"/>
                  <a:ext cx="843571" cy="837934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7059495" y="6308562"/>
                  <a:ext cx="459067" cy="304989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6223234" y="6041304"/>
                  <a:ext cx="456143" cy="304989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rc 25"/>
                <p:cNvSpPr>
                  <a:spLocks noChangeArrowheads="1"/>
                </p:cNvSpPr>
                <p:nvPr/>
              </p:nvSpPr>
              <p:spPr bwMode="auto">
                <a:xfrm>
                  <a:off x="7213004" y="5472201"/>
                  <a:ext cx="153510" cy="1751328"/>
                </a:xfrm>
                <a:custGeom>
                  <a:avLst/>
                  <a:gdLst>
                    <a:gd name="T0" fmla="*/ 76495 w 152991"/>
                    <a:gd name="T1" fmla="*/ 0 h 1751853"/>
                    <a:gd name="T2" fmla="*/ 76496 w 152991"/>
                    <a:gd name="T3" fmla="*/ 875927 h 1751853"/>
                    <a:gd name="T4" fmla="*/ 152991 w 152991"/>
                    <a:gd name="T5" fmla="*/ 875927 h 1751853"/>
                    <a:gd name="T6" fmla="*/ 0 60000 65536"/>
                    <a:gd name="T7" fmla="*/ 0 60000 65536"/>
                    <a:gd name="T8" fmla="*/ 0 60000 65536"/>
                    <a:gd name="T9" fmla="*/ 76495 w 152991"/>
                    <a:gd name="T10" fmla="*/ 0 h 1751853"/>
                    <a:gd name="T11" fmla="*/ 152991 w 152991"/>
                    <a:gd name="T12" fmla="*/ 875927 h 17518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991" h="1751853" stroke="0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  <a:lnTo>
                        <a:pt x="76496" y="875927"/>
                      </a:lnTo>
                      <a:close/>
                    </a:path>
                    <a:path w="152991" h="1751853" fill="none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Arc 26"/>
                <p:cNvSpPr>
                  <a:spLocks noChangeArrowheads="1"/>
                </p:cNvSpPr>
                <p:nvPr/>
              </p:nvSpPr>
              <p:spPr bwMode="auto">
                <a:xfrm>
                  <a:off x="6376743" y="5201799"/>
                  <a:ext cx="150586" cy="1754472"/>
                </a:xfrm>
                <a:custGeom>
                  <a:avLst/>
                  <a:gdLst>
                    <a:gd name="T0" fmla="*/ 75539 w 151078"/>
                    <a:gd name="T1" fmla="*/ 0 h 1753721"/>
                    <a:gd name="T2" fmla="*/ 75539 w 151078"/>
                    <a:gd name="T3" fmla="*/ 876861 h 1753721"/>
                    <a:gd name="T4" fmla="*/ 151078 w 151078"/>
                    <a:gd name="T5" fmla="*/ 876861 h 1753721"/>
                    <a:gd name="T6" fmla="*/ 0 60000 65536"/>
                    <a:gd name="T7" fmla="*/ 0 60000 65536"/>
                    <a:gd name="T8" fmla="*/ 0 60000 65536"/>
                    <a:gd name="T9" fmla="*/ 75539 w 151078"/>
                    <a:gd name="T10" fmla="*/ 0 h 1753721"/>
                    <a:gd name="T11" fmla="*/ 151078 w 151078"/>
                    <a:gd name="T12" fmla="*/ 876861 h 17537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1078" h="1753721" stroke="0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  <a:lnTo>
                        <a:pt x="75539" y="876861"/>
                      </a:lnTo>
                      <a:close/>
                    </a:path>
                    <a:path w="151078" h="1753721" fill="none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92" name="Group 49"/>
              <p:cNvGrpSpPr>
                <a:grpSpLocks/>
              </p:cNvGrpSpPr>
              <p:nvPr/>
            </p:nvGrpSpPr>
            <p:grpSpPr bwMode="auto">
              <a:xfrm>
                <a:off x="-781050" y="2057400"/>
                <a:ext cx="342900" cy="228601"/>
                <a:chOff x="2259013" y="2057399"/>
                <a:chExt cx="342900" cy="228601"/>
              </a:xfrm>
            </p:grpSpPr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2258798" y="2056007"/>
                  <a:ext cx="114687" cy="1159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Minus 24"/>
                <p:cNvSpPr>
                  <a:spLocks noChangeArrowheads="1"/>
                </p:cNvSpPr>
                <p:nvPr/>
              </p:nvSpPr>
              <p:spPr bwMode="auto">
                <a:xfrm>
                  <a:off x="2286832" y="2240282"/>
                  <a:ext cx="199640" cy="46770"/>
                </a:xfrm>
                <a:custGeom>
                  <a:avLst/>
                  <a:gdLst>
                    <a:gd name="T0" fmla="*/ 236070 w 272142"/>
                    <a:gd name="T1" fmla="*/ 18415 h 36830"/>
                    <a:gd name="T2" fmla="*/ 136071 w 272142"/>
                    <a:gd name="T3" fmla="*/ 22746 h 36830"/>
                    <a:gd name="T4" fmla="*/ 36072 w 272142"/>
                    <a:gd name="T5" fmla="*/ 18415 h 36830"/>
                    <a:gd name="T6" fmla="*/ 136071 w 272142"/>
                    <a:gd name="T7" fmla="*/ 14084 h 36830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36072 w 272142"/>
                    <a:gd name="T13" fmla="*/ 14084 h 36830"/>
                    <a:gd name="T14" fmla="*/ 236070 w 272142"/>
                    <a:gd name="T15" fmla="*/ 22746 h 368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142" h="36830">
                      <a:moveTo>
                        <a:pt x="36072" y="14084"/>
                      </a:moveTo>
                      <a:lnTo>
                        <a:pt x="236070" y="14084"/>
                      </a:lnTo>
                      <a:lnTo>
                        <a:pt x="236070" y="22746"/>
                      </a:lnTo>
                      <a:lnTo>
                        <a:pt x="36072" y="22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2449093" y="2056007"/>
                  <a:ext cx="113837" cy="1159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1" name="Magnetic Disk 40"/>
            <p:cNvSpPr/>
            <p:nvPr/>
          </p:nvSpPr>
          <p:spPr>
            <a:xfrm>
              <a:off x="3143251" y="1960796"/>
              <a:ext cx="1657349" cy="2839038"/>
            </a:xfrm>
            <a:prstGeom prst="flowChartMagneticDisk">
              <a:avLst/>
            </a:prstGeom>
            <a:solidFill>
              <a:srgbClr val="7C3931"/>
            </a:solidFill>
            <a:ln w="63500" cap="flat" cmpd="sng" algn="ctr">
              <a:solidFill>
                <a:srgbClr val="51270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2495550" y="2967038"/>
            <a:ext cx="1085850" cy="3433762"/>
            <a:chOff x="2495549" y="3119447"/>
            <a:chExt cx="1085851" cy="3433751"/>
          </a:xfrm>
        </p:grpSpPr>
        <p:grpSp>
          <p:nvGrpSpPr>
            <p:cNvPr id="23577" name="Group 52"/>
            <p:cNvGrpSpPr>
              <a:grpSpLocks/>
            </p:cNvGrpSpPr>
            <p:nvPr/>
          </p:nvGrpSpPr>
          <p:grpSpPr bwMode="auto">
            <a:xfrm flipH="1">
              <a:off x="2563809" y="3119447"/>
              <a:ext cx="981078" cy="3433751"/>
              <a:chOff x="-1274397" y="1688858"/>
              <a:chExt cx="856599" cy="3516883"/>
            </a:xfrm>
          </p:grpSpPr>
          <p:grpSp>
            <p:nvGrpSpPr>
              <p:cNvPr id="23579" name="Group 18"/>
              <p:cNvGrpSpPr>
                <a:grpSpLocks/>
              </p:cNvGrpSpPr>
              <p:nvPr/>
            </p:nvGrpSpPr>
            <p:grpSpPr bwMode="auto">
              <a:xfrm>
                <a:off x="-1274397" y="1688858"/>
                <a:ext cx="856599" cy="3516883"/>
                <a:chOff x="6222537" y="1350917"/>
                <a:chExt cx="1474157" cy="5910725"/>
              </a:xfrm>
            </p:grpSpPr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6740160" y="1350917"/>
                  <a:ext cx="956530" cy="1164110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7059798" y="6346205"/>
                  <a:ext cx="460374" cy="306057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6222535" y="6040148"/>
                  <a:ext cx="455605" cy="306057"/>
                </a:xfrm>
                <a:prstGeom prst="ellipse">
                  <a:avLst/>
                </a:prstGeom>
                <a:solidFill>
                  <a:srgbClr val="0081C6"/>
                </a:solidFill>
                <a:ln w="9525">
                  <a:solidFill>
                    <a:srgbClr val="0081C6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Arc 25"/>
                <p:cNvSpPr>
                  <a:spLocks noChangeArrowheads="1"/>
                </p:cNvSpPr>
                <p:nvPr/>
              </p:nvSpPr>
              <p:spPr bwMode="auto">
                <a:xfrm>
                  <a:off x="7214846" y="5510013"/>
                  <a:ext cx="152663" cy="1751629"/>
                </a:xfrm>
                <a:custGeom>
                  <a:avLst/>
                  <a:gdLst>
                    <a:gd name="T0" fmla="*/ 76495 w 152991"/>
                    <a:gd name="T1" fmla="*/ 0 h 1751853"/>
                    <a:gd name="T2" fmla="*/ 76496 w 152991"/>
                    <a:gd name="T3" fmla="*/ 875927 h 1751853"/>
                    <a:gd name="T4" fmla="*/ 152991 w 152991"/>
                    <a:gd name="T5" fmla="*/ 875927 h 1751853"/>
                    <a:gd name="T6" fmla="*/ 0 60000 65536"/>
                    <a:gd name="T7" fmla="*/ 0 60000 65536"/>
                    <a:gd name="T8" fmla="*/ 0 60000 65536"/>
                    <a:gd name="T9" fmla="*/ 76495 w 152991"/>
                    <a:gd name="T10" fmla="*/ 0 h 1751853"/>
                    <a:gd name="T11" fmla="*/ 152991 w 152991"/>
                    <a:gd name="T12" fmla="*/ 875927 h 17518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991" h="1751853" stroke="0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  <a:lnTo>
                        <a:pt x="76496" y="875927"/>
                      </a:lnTo>
                      <a:close/>
                    </a:path>
                    <a:path w="152991" h="1751853" fill="none">
                      <a:moveTo>
                        <a:pt x="76495" y="0"/>
                      </a:moveTo>
                      <a:lnTo>
                        <a:pt x="76494" y="0"/>
                      </a:lnTo>
                      <a:cubicBezTo>
                        <a:pt x="118742" y="0"/>
                        <a:pt x="152991" y="392165"/>
                        <a:pt x="152991" y="875927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Arc 26"/>
                <p:cNvSpPr>
                  <a:spLocks noChangeArrowheads="1"/>
                </p:cNvSpPr>
                <p:nvPr/>
              </p:nvSpPr>
              <p:spPr bwMode="auto">
                <a:xfrm>
                  <a:off x="6375199" y="5201223"/>
                  <a:ext cx="152663" cy="1754362"/>
                </a:xfrm>
                <a:custGeom>
                  <a:avLst/>
                  <a:gdLst>
                    <a:gd name="T0" fmla="*/ 75539 w 151078"/>
                    <a:gd name="T1" fmla="*/ 0 h 1753721"/>
                    <a:gd name="T2" fmla="*/ 75539 w 151078"/>
                    <a:gd name="T3" fmla="*/ 876861 h 1753721"/>
                    <a:gd name="T4" fmla="*/ 151078 w 151078"/>
                    <a:gd name="T5" fmla="*/ 876861 h 1753721"/>
                    <a:gd name="T6" fmla="*/ 0 60000 65536"/>
                    <a:gd name="T7" fmla="*/ 0 60000 65536"/>
                    <a:gd name="T8" fmla="*/ 0 60000 65536"/>
                    <a:gd name="T9" fmla="*/ 75539 w 151078"/>
                    <a:gd name="T10" fmla="*/ 0 h 1753721"/>
                    <a:gd name="T11" fmla="*/ 151078 w 151078"/>
                    <a:gd name="T12" fmla="*/ 876861 h 17537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1078" h="1753721" stroke="0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  <a:lnTo>
                        <a:pt x="75539" y="876861"/>
                      </a:lnTo>
                      <a:close/>
                    </a:path>
                    <a:path w="151078" h="1753721" fill="none">
                      <a:moveTo>
                        <a:pt x="75539" y="0"/>
                      </a:moveTo>
                      <a:lnTo>
                        <a:pt x="75538" y="0"/>
                      </a:lnTo>
                      <a:cubicBezTo>
                        <a:pt x="117258" y="0"/>
                        <a:pt x="151078" y="392584"/>
                        <a:pt x="151078" y="876861"/>
                      </a:cubicBezTo>
                    </a:path>
                  </a:pathLst>
                </a:custGeom>
                <a:solidFill>
                  <a:srgbClr val="0081C6"/>
                </a:solidFill>
                <a:ln w="25400">
                  <a:solidFill>
                    <a:srgbClr val="0081C6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80" name="Group 49"/>
              <p:cNvGrpSpPr>
                <a:grpSpLocks/>
              </p:cNvGrpSpPr>
              <p:nvPr/>
            </p:nvGrpSpPr>
            <p:grpSpPr bwMode="auto">
              <a:xfrm>
                <a:off x="-882375" y="1948336"/>
                <a:ext cx="375026" cy="291704"/>
                <a:chOff x="2157688" y="1948335"/>
                <a:chExt cx="375026" cy="291704"/>
              </a:xfrm>
            </p:grpSpPr>
            <p:sp>
              <p:nvSpPr>
                <p:cNvPr id="57" name="Oval 56"/>
                <p:cNvSpPr>
                  <a:spLocks noChangeArrowheads="1"/>
                </p:cNvSpPr>
                <p:nvPr/>
              </p:nvSpPr>
              <p:spPr bwMode="auto">
                <a:xfrm>
                  <a:off x="2157925" y="1949006"/>
                  <a:ext cx="159399" cy="1756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Minus 24"/>
                <p:cNvSpPr>
                  <a:spLocks noChangeArrowheads="1"/>
                </p:cNvSpPr>
                <p:nvPr/>
              </p:nvSpPr>
              <p:spPr bwMode="auto">
                <a:xfrm>
                  <a:off x="2221685" y="2162002"/>
                  <a:ext cx="241178" cy="78044"/>
                </a:xfrm>
                <a:custGeom>
                  <a:avLst/>
                  <a:gdLst>
                    <a:gd name="T0" fmla="*/ 236070 w 272142"/>
                    <a:gd name="T1" fmla="*/ 18415 h 36830"/>
                    <a:gd name="T2" fmla="*/ 136071 w 272142"/>
                    <a:gd name="T3" fmla="*/ 22746 h 36830"/>
                    <a:gd name="T4" fmla="*/ 36072 w 272142"/>
                    <a:gd name="T5" fmla="*/ 18415 h 36830"/>
                    <a:gd name="T6" fmla="*/ 136071 w 272142"/>
                    <a:gd name="T7" fmla="*/ 14084 h 36830"/>
                    <a:gd name="T8" fmla="*/ 0 60000 65536"/>
                    <a:gd name="T9" fmla="*/ 1 60000 65536"/>
                    <a:gd name="T10" fmla="*/ 2 60000 65536"/>
                    <a:gd name="T11" fmla="*/ 3 60000 65536"/>
                    <a:gd name="T12" fmla="*/ 36072 w 272142"/>
                    <a:gd name="T13" fmla="*/ 14084 h 36830"/>
                    <a:gd name="T14" fmla="*/ 236070 w 272142"/>
                    <a:gd name="T15" fmla="*/ 22746 h 368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2142" h="36830">
                      <a:moveTo>
                        <a:pt x="36072" y="14084"/>
                      </a:moveTo>
                      <a:lnTo>
                        <a:pt x="236070" y="14084"/>
                      </a:lnTo>
                      <a:lnTo>
                        <a:pt x="236070" y="22746"/>
                      </a:lnTo>
                      <a:lnTo>
                        <a:pt x="36072" y="22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>
                  <a:spLocks noChangeArrowheads="1"/>
                </p:cNvSpPr>
                <p:nvPr/>
              </p:nvSpPr>
              <p:spPr bwMode="auto">
                <a:xfrm>
                  <a:off x="2372768" y="1950631"/>
                  <a:ext cx="159400" cy="1756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B6DCD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4" name="Magnetic Disk 53"/>
            <p:cNvSpPr/>
            <p:nvPr/>
          </p:nvSpPr>
          <p:spPr bwMode="auto">
            <a:xfrm flipH="1">
              <a:off x="2495549" y="3763970"/>
              <a:ext cx="1085851" cy="1754181"/>
            </a:xfrm>
            <a:prstGeom prst="flowChartMagneticDisk">
              <a:avLst/>
            </a:prstGeom>
            <a:solidFill>
              <a:srgbClr val="7C3931"/>
            </a:solidFill>
            <a:ln w="63500" cap="flat" cmpd="sng" algn="ctr">
              <a:solidFill>
                <a:srgbClr val="51270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Magnetic Disk 67"/>
          <p:cNvSpPr/>
          <p:nvPr/>
        </p:nvSpPr>
        <p:spPr bwMode="auto">
          <a:xfrm rot="1569930" flipH="1">
            <a:off x="4956175" y="2932113"/>
            <a:ext cx="857250" cy="1371600"/>
          </a:xfrm>
          <a:prstGeom prst="flowChartMagneticDisk">
            <a:avLst/>
          </a:prstGeom>
          <a:solidFill>
            <a:srgbClr val="BC7E64"/>
          </a:solidFill>
          <a:ln w="63500" cap="flat" cmpd="sng" algn="ctr">
            <a:solidFill>
              <a:srgbClr val="51270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 rot="20364060" flipH="1">
            <a:off x="8323263" y="3651250"/>
            <a:ext cx="882650" cy="1971675"/>
          </a:xfrm>
          <a:custGeom>
            <a:avLst/>
            <a:gdLst>
              <a:gd name="connsiteX0" fmla="*/ 0 w 881675"/>
              <a:gd name="connsiteY0" fmla="*/ 358589 h 1972236"/>
              <a:gd name="connsiteX1" fmla="*/ 44824 w 881675"/>
              <a:gd name="connsiteY1" fmla="*/ 224118 h 1972236"/>
              <a:gd name="connsiteX2" fmla="*/ 59765 w 881675"/>
              <a:gd name="connsiteY2" fmla="*/ 179294 h 1972236"/>
              <a:gd name="connsiteX3" fmla="*/ 74706 w 881675"/>
              <a:gd name="connsiteY3" fmla="*/ 104589 h 1972236"/>
              <a:gd name="connsiteX4" fmla="*/ 164353 w 881675"/>
              <a:gd name="connsiteY4" fmla="*/ 44824 h 1972236"/>
              <a:gd name="connsiteX5" fmla="*/ 239059 w 881675"/>
              <a:gd name="connsiteY5" fmla="*/ 0 h 1972236"/>
              <a:gd name="connsiteX6" fmla="*/ 388471 w 881675"/>
              <a:gd name="connsiteY6" fmla="*/ 14942 h 1972236"/>
              <a:gd name="connsiteX7" fmla="*/ 433295 w 881675"/>
              <a:gd name="connsiteY7" fmla="*/ 59765 h 1972236"/>
              <a:gd name="connsiteX8" fmla="*/ 493059 w 881675"/>
              <a:gd name="connsiteY8" fmla="*/ 104589 h 1972236"/>
              <a:gd name="connsiteX9" fmla="*/ 522942 w 881675"/>
              <a:gd name="connsiteY9" fmla="*/ 149412 h 1972236"/>
              <a:gd name="connsiteX10" fmla="*/ 567765 w 881675"/>
              <a:gd name="connsiteY10" fmla="*/ 194236 h 1972236"/>
              <a:gd name="connsiteX11" fmla="*/ 582706 w 881675"/>
              <a:gd name="connsiteY11" fmla="*/ 239059 h 1972236"/>
              <a:gd name="connsiteX12" fmla="*/ 627530 w 881675"/>
              <a:gd name="connsiteY12" fmla="*/ 268942 h 1972236"/>
              <a:gd name="connsiteX13" fmla="*/ 657412 w 881675"/>
              <a:gd name="connsiteY13" fmla="*/ 313765 h 1972236"/>
              <a:gd name="connsiteX14" fmla="*/ 687295 w 881675"/>
              <a:gd name="connsiteY14" fmla="*/ 403412 h 1972236"/>
              <a:gd name="connsiteX15" fmla="*/ 702236 w 881675"/>
              <a:gd name="connsiteY15" fmla="*/ 448236 h 1972236"/>
              <a:gd name="connsiteX16" fmla="*/ 732118 w 881675"/>
              <a:gd name="connsiteY16" fmla="*/ 657412 h 1972236"/>
              <a:gd name="connsiteX17" fmla="*/ 747059 w 881675"/>
              <a:gd name="connsiteY17" fmla="*/ 911412 h 1972236"/>
              <a:gd name="connsiteX18" fmla="*/ 762000 w 881675"/>
              <a:gd name="connsiteY18" fmla="*/ 956236 h 1972236"/>
              <a:gd name="connsiteX19" fmla="*/ 776942 w 881675"/>
              <a:gd name="connsiteY19" fmla="*/ 1060824 h 1972236"/>
              <a:gd name="connsiteX20" fmla="*/ 791883 w 881675"/>
              <a:gd name="connsiteY20" fmla="*/ 1105647 h 1972236"/>
              <a:gd name="connsiteX21" fmla="*/ 821765 w 881675"/>
              <a:gd name="connsiteY21" fmla="*/ 1210236 h 1972236"/>
              <a:gd name="connsiteX22" fmla="*/ 851647 w 881675"/>
              <a:gd name="connsiteY22" fmla="*/ 1449294 h 1972236"/>
              <a:gd name="connsiteX23" fmla="*/ 866589 w 881675"/>
              <a:gd name="connsiteY23" fmla="*/ 1673412 h 1972236"/>
              <a:gd name="connsiteX24" fmla="*/ 881530 w 881675"/>
              <a:gd name="connsiteY24" fmla="*/ 1972236 h 19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1675" h="1972236">
                <a:moveTo>
                  <a:pt x="0" y="358589"/>
                </a:moveTo>
                <a:lnTo>
                  <a:pt x="44824" y="224118"/>
                </a:lnTo>
                <a:cubicBezTo>
                  <a:pt x="49804" y="209177"/>
                  <a:pt x="56676" y="194738"/>
                  <a:pt x="59765" y="179294"/>
                </a:cubicBezTo>
                <a:cubicBezTo>
                  <a:pt x="64745" y="154392"/>
                  <a:pt x="64702" y="127930"/>
                  <a:pt x="74706" y="104589"/>
                </a:cubicBezTo>
                <a:cubicBezTo>
                  <a:pt x="88409" y="72615"/>
                  <a:pt x="142471" y="59412"/>
                  <a:pt x="164353" y="44824"/>
                </a:cubicBezTo>
                <a:cubicBezTo>
                  <a:pt x="246393" y="-9869"/>
                  <a:pt x="135011" y="34685"/>
                  <a:pt x="239059" y="0"/>
                </a:cubicBezTo>
                <a:cubicBezTo>
                  <a:pt x="288863" y="4981"/>
                  <a:pt x="340632" y="222"/>
                  <a:pt x="388471" y="14942"/>
                </a:cubicBezTo>
                <a:cubicBezTo>
                  <a:pt x="408667" y="21156"/>
                  <a:pt x="417252" y="46014"/>
                  <a:pt x="433295" y="59765"/>
                </a:cubicBezTo>
                <a:cubicBezTo>
                  <a:pt x="452202" y="75971"/>
                  <a:pt x="475451" y="86981"/>
                  <a:pt x="493059" y="104589"/>
                </a:cubicBezTo>
                <a:cubicBezTo>
                  <a:pt x="505757" y="117287"/>
                  <a:pt x="511446" y="135617"/>
                  <a:pt x="522942" y="149412"/>
                </a:cubicBezTo>
                <a:cubicBezTo>
                  <a:pt x="536469" y="165645"/>
                  <a:pt x="552824" y="179295"/>
                  <a:pt x="567765" y="194236"/>
                </a:cubicBezTo>
                <a:cubicBezTo>
                  <a:pt x="572745" y="209177"/>
                  <a:pt x="572868" y="226761"/>
                  <a:pt x="582706" y="239059"/>
                </a:cubicBezTo>
                <a:cubicBezTo>
                  <a:pt x="593924" y="253081"/>
                  <a:pt x="614832" y="256244"/>
                  <a:pt x="627530" y="268942"/>
                </a:cubicBezTo>
                <a:cubicBezTo>
                  <a:pt x="640227" y="281639"/>
                  <a:pt x="647451" y="298824"/>
                  <a:pt x="657412" y="313765"/>
                </a:cubicBezTo>
                <a:lnTo>
                  <a:pt x="687295" y="403412"/>
                </a:lnTo>
                <a:cubicBezTo>
                  <a:pt x="692275" y="418353"/>
                  <a:pt x="699647" y="432701"/>
                  <a:pt x="702236" y="448236"/>
                </a:cubicBezTo>
                <a:cubicBezTo>
                  <a:pt x="723778" y="577490"/>
                  <a:pt x="713419" y="507822"/>
                  <a:pt x="732118" y="657412"/>
                </a:cubicBezTo>
                <a:cubicBezTo>
                  <a:pt x="737098" y="742079"/>
                  <a:pt x="738620" y="827020"/>
                  <a:pt x="747059" y="911412"/>
                </a:cubicBezTo>
                <a:cubicBezTo>
                  <a:pt x="748626" y="927083"/>
                  <a:pt x="758911" y="940792"/>
                  <a:pt x="762000" y="956236"/>
                </a:cubicBezTo>
                <a:cubicBezTo>
                  <a:pt x="768907" y="990769"/>
                  <a:pt x="770035" y="1026291"/>
                  <a:pt x="776942" y="1060824"/>
                </a:cubicBezTo>
                <a:cubicBezTo>
                  <a:pt x="780031" y="1076267"/>
                  <a:pt x="787556" y="1090504"/>
                  <a:pt x="791883" y="1105647"/>
                </a:cubicBezTo>
                <a:cubicBezTo>
                  <a:pt x="829407" y="1236982"/>
                  <a:pt x="785940" y="1102758"/>
                  <a:pt x="821765" y="1210236"/>
                </a:cubicBezTo>
                <a:cubicBezTo>
                  <a:pt x="834262" y="1297716"/>
                  <a:pt x="844114" y="1358906"/>
                  <a:pt x="851647" y="1449294"/>
                </a:cubicBezTo>
                <a:cubicBezTo>
                  <a:pt x="857865" y="1523907"/>
                  <a:pt x="861254" y="1598730"/>
                  <a:pt x="866589" y="1673412"/>
                </a:cubicBezTo>
                <a:cubicBezTo>
                  <a:pt x="884204" y="1920014"/>
                  <a:pt x="881530" y="1793258"/>
                  <a:pt x="881530" y="1972236"/>
                </a:cubicBezTo>
              </a:path>
            </a:pathLst>
          </a:cu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9" name="Picture 3" descr="hard ha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57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76200" y="152400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133073"/>
                </a:solidFill>
              </a:rPr>
              <a:t>People </a:t>
            </a:r>
            <a:r>
              <a:rPr lang="en-US" sz="3600" dirty="0">
                <a:solidFill>
                  <a:srgbClr val="F76602"/>
                </a:solidFill>
              </a:rPr>
              <a:t>most</a:t>
            </a:r>
            <a:r>
              <a:rPr lang="en-US" sz="3600" dirty="0">
                <a:solidFill>
                  <a:srgbClr val="133073"/>
                </a:solidFill>
              </a:rPr>
              <a:t> </a:t>
            </a:r>
            <a:r>
              <a:rPr lang="en-US" sz="3600" dirty="0">
                <a:solidFill>
                  <a:srgbClr val="FF6600"/>
                </a:solidFill>
              </a:rPr>
              <a:t>at risk</a:t>
            </a:r>
            <a:endParaRPr lang="en-US" sz="3600" dirty="0">
              <a:solidFill>
                <a:srgbClr val="F76602"/>
              </a:solidFill>
            </a:endParaRPr>
          </a:p>
        </p:txBody>
      </p:sp>
      <p:pic>
        <p:nvPicPr>
          <p:cNvPr id="23561" name="Picture 13" descr="safety ve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057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pink ribbo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221038"/>
            <a:ext cx="619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8" name="Group 13"/>
          <p:cNvGrpSpPr>
            <a:grpSpLocks/>
          </p:cNvGrpSpPr>
          <p:nvPr/>
        </p:nvGrpSpPr>
        <p:grpSpPr bwMode="auto">
          <a:xfrm flipH="1">
            <a:off x="5175250" y="3505200"/>
            <a:ext cx="331788" cy="290513"/>
            <a:chOff x="2716209" y="1219200"/>
            <a:chExt cx="457200" cy="442913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 rot="10800000">
              <a:off x="2716209" y="1219200"/>
              <a:ext cx="457200" cy="442913"/>
            </a:xfrm>
            <a:prstGeom prst="ellipse">
              <a:avLst/>
            </a:prstGeom>
            <a:solidFill>
              <a:srgbClr val="0081C6"/>
            </a:solidFill>
            <a:ln w="9525">
              <a:solidFill>
                <a:srgbClr val="0081C6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571" name="Group 49"/>
            <p:cNvGrpSpPr>
              <a:grpSpLocks/>
            </p:cNvGrpSpPr>
            <p:nvPr/>
          </p:nvGrpSpPr>
          <p:grpSpPr bwMode="auto">
            <a:xfrm flipH="1">
              <a:off x="2790591" y="1344422"/>
              <a:ext cx="341259" cy="223305"/>
              <a:chOff x="2259366" y="2056107"/>
              <a:chExt cx="297961" cy="228711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2259371" y="2056755"/>
                <a:ext cx="114600" cy="1140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Minus 24"/>
              <p:cNvSpPr>
                <a:spLocks noChangeArrowheads="1"/>
              </p:cNvSpPr>
              <p:nvPr/>
            </p:nvSpPr>
            <p:spPr bwMode="auto">
              <a:xfrm>
                <a:off x="2288020" y="2240192"/>
                <a:ext cx="265491" cy="44620"/>
              </a:xfrm>
              <a:custGeom>
                <a:avLst/>
                <a:gdLst>
                  <a:gd name="T0" fmla="*/ 236070 w 272142"/>
                  <a:gd name="T1" fmla="*/ 18415 h 36830"/>
                  <a:gd name="T2" fmla="*/ 136071 w 272142"/>
                  <a:gd name="T3" fmla="*/ 22746 h 36830"/>
                  <a:gd name="T4" fmla="*/ 36072 w 272142"/>
                  <a:gd name="T5" fmla="*/ 18415 h 36830"/>
                  <a:gd name="T6" fmla="*/ 136071 w 272142"/>
                  <a:gd name="T7" fmla="*/ 14084 h 36830"/>
                  <a:gd name="T8" fmla="*/ 0 60000 65536"/>
                  <a:gd name="T9" fmla="*/ 1 60000 65536"/>
                  <a:gd name="T10" fmla="*/ 2 60000 65536"/>
                  <a:gd name="T11" fmla="*/ 3 60000 65536"/>
                  <a:gd name="T12" fmla="*/ 36072 w 272142"/>
                  <a:gd name="T13" fmla="*/ 14084 h 36830"/>
                  <a:gd name="T14" fmla="*/ 236070 w 272142"/>
                  <a:gd name="T15" fmla="*/ 22746 h 368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142" h="36830">
                    <a:moveTo>
                      <a:pt x="36072" y="14084"/>
                    </a:moveTo>
                    <a:lnTo>
                      <a:pt x="236070" y="14084"/>
                    </a:lnTo>
                    <a:lnTo>
                      <a:pt x="236070" y="22746"/>
                    </a:lnTo>
                    <a:lnTo>
                      <a:pt x="36072" y="227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2442731" y="2056755"/>
                <a:ext cx="114600" cy="1140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569" name="TextBox 74"/>
          <p:cNvSpPr txBox="1">
            <a:spLocks noChangeArrowheads="1"/>
          </p:cNvSpPr>
          <p:nvPr/>
        </p:nvSpPr>
        <p:spPr bwMode="auto">
          <a:xfrm>
            <a:off x="228600" y="58674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Graphic: Riki Ott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F53315C-F359-394B-8538-DFFB3D88B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69" name="TextBox 2">
            <a:extLst>
              <a:ext uri="{FF2B5EF4-FFF2-40B4-BE49-F238E27FC236}">
                <a16:creationId xmlns:a16="http://schemas.microsoft.com/office/drawing/2014/main" id="{EF57037A-18C5-BF46-9F9B-0F796E8D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689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Toxic Trespass training toolkit</a:t>
            </a:r>
          </a:p>
          <a:p>
            <a:pPr eaLnBrk="1" hangingPunct="1"/>
            <a:r>
              <a:rPr lang="en-US" sz="1200" dirty="0">
                <a:hlinkClick r:id="rId7"/>
              </a:rPr>
              <a:t>https://alertproject.org/toolkits/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508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 txBox="1">
            <a:spLocks/>
          </p:cNvSpPr>
          <p:nvPr/>
        </p:nvSpPr>
        <p:spPr bwMode="auto">
          <a:xfrm>
            <a:off x="304800" y="1524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Same symptoms, many potential causes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8534400" cy="685800"/>
          </a:xfrm>
          <a:prstGeom prst="rect">
            <a:avLst/>
          </a:prstGeom>
          <a:gradFill>
            <a:gsLst>
              <a:gs pos="0">
                <a:srgbClr val="F76602">
                  <a:tint val="66000"/>
                  <a:satMod val="160000"/>
                </a:srgbClr>
              </a:gs>
              <a:gs pos="50000">
                <a:srgbClr val="F76602">
                  <a:tint val="44500"/>
                  <a:satMod val="160000"/>
                </a:srgbClr>
              </a:gs>
              <a:gs pos="100000">
                <a:srgbClr val="F7660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orbel" panose="020B0503020204020204" pitchFamily="34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04800" y="2133600"/>
            <a:ext cx="2209800" cy="3886200"/>
            <a:chOff x="304799" y="2314222"/>
            <a:chExt cx="2209801" cy="3886200"/>
          </a:xfrm>
        </p:grpSpPr>
        <p:sp>
          <p:nvSpPr>
            <p:cNvPr id="10" name="Rectangle 9"/>
            <p:cNvSpPr/>
            <p:nvPr/>
          </p:nvSpPr>
          <p:spPr>
            <a:xfrm>
              <a:off x="304799" y="2314222"/>
              <a:ext cx="2209801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133073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082" name="TextBox 10"/>
            <p:cNvSpPr txBox="1">
              <a:spLocks noChangeArrowheads="1"/>
            </p:cNvSpPr>
            <p:nvPr/>
          </p:nvSpPr>
          <p:spPr bwMode="auto">
            <a:xfrm>
              <a:off x="342899" y="2326046"/>
              <a:ext cx="2133602" cy="830997"/>
            </a:xfrm>
            <a:prstGeom prst="rect">
              <a:avLst/>
            </a:prstGeom>
            <a:gradFill flip="none" rotWithShape="1">
              <a:gsLst>
                <a:gs pos="0">
                  <a:srgbClr val="F76602">
                    <a:tint val="66000"/>
                    <a:satMod val="160000"/>
                  </a:srgbClr>
                </a:gs>
                <a:gs pos="50000">
                  <a:srgbClr val="F76602">
                    <a:tint val="44500"/>
                    <a:satMod val="160000"/>
                  </a:srgbClr>
                </a:gs>
                <a:gs pos="100000">
                  <a:srgbClr val="F76602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Allergen</a:t>
              </a:r>
            </a:p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(natural)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3375" y="297815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Food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Pollen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Plants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Feathers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Pet dander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Smoke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Bee &amp; snake venom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343400" y="2138363"/>
            <a:ext cx="2209800" cy="3886200"/>
            <a:chOff x="2895600" y="1295400"/>
            <a:chExt cx="2209800" cy="3886200"/>
          </a:xfrm>
        </p:grpSpPr>
        <p:sp>
          <p:nvSpPr>
            <p:cNvPr id="13" name="Rectangle 12"/>
            <p:cNvSpPr/>
            <p:nvPr/>
          </p:nvSpPr>
          <p:spPr>
            <a:xfrm>
              <a:off x="2895600" y="1295400"/>
              <a:ext cx="2209800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133073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079" name="TextBox 14"/>
            <p:cNvSpPr txBox="1">
              <a:spLocks noChangeArrowheads="1"/>
            </p:cNvSpPr>
            <p:nvPr/>
          </p:nvSpPr>
          <p:spPr bwMode="auto">
            <a:xfrm>
              <a:off x="2943224" y="1316181"/>
              <a:ext cx="2162175" cy="800219"/>
            </a:xfrm>
            <a:prstGeom prst="rect">
              <a:avLst/>
            </a:prstGeom>
            <a:gradFill flip="none" rotWithShape="1">
              <a:gsLst>
                <a:gs pos="0">
                  <a:srgbClr val="F76602">
                    <a:tint val="66000"/>
                    <a:satMod val="160000"/>
                  </a:srgbClr>
                </a:gs>
                <a:gs pos="50000">
                  <a:srgbClr val="F76602">
                    <a:tint val="44500"/>
                    <a:satMod val="160000"/>
                  </a:srgbClr>
                </a:gs>
                <a:gs pos="100000">
                  <a:srgbClr val="F76602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Non-allergen</a:t>
              </a:r>
            </a:p>
            <a:p>
              <a:pPr algn="ctr" eaLnBrk="1" hangingPunct="1"/>
              <a:endParaRPr lang="en-US" sz="2200" dirty="0">
                <a:solidFill>
                  <a:srgbClr val="133073"/>
                </a:solidFill>
                <a:latin typeface="Corbel" panose="020B0503020204020204" pitchFamily="34" charset="0"/>
                <a:cs typeface="Arial Black" charset="0"/>
              </a:endParaRPr>
            </a:p>
          </p:txBody>
        </p:sp>
        <p:sp>
          <p:nvSpPr>
            <p:cNvPr id="45080" name="TextBox 39"/>
            <p:cNvSpPr txBox="1">
              <a:spLocks noChangeArrowheads="1"/>
            </p:cNvSpPr>
            <p:nvPr/>
          </p:nvSpPr>
          <p:spPr bwMode="auto">
            <a:xfrm>
              <a:off x="2895600" y="1654735"/>
              <a:ext cx="220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(natural)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71975" y="2971800"/>
            <a:ext cx="2133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Bacteria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Parasites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Viruses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endParaRPr lang="en-US" dirty="0">
              <a:solidFill>
                <a:srgbClr val="133073"/>
              </a:solidFill>
              <a:latin typeface="Corbel" panose="020B0503020204020204" pitchFamily="34" charset="0"/>
            </a:endParaRP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Mold spores (fungi)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705600" y="2133600"/>
            <a:ext cx="2209800" cy="3886200"/>
            <a:chOff x="2895600" y="1295400"/>
            <a:chExt cx="2209800" cy="3886200"/>
          </a:xfrm>
        </p:grpSpPr>
        <p:sp>
          <p:nvSpPr>
            <p:cNvPr id="20" name="Rectangle 19"/>
            <p:cNvSpPr/>
            <p:nvPr/>
          </p:nvSpPr>
          <p:spPr>
            <a:xfrm>
              <a:off x="2895600" y="1295400"/>
              <a:ext cx="2209800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133073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076" name="TextBox 20"/>
            <p:cNvSpPr txBox="1">
              <a:spLocks noChangeArrowheads="1"/>
            </p:cNvSpPr>
            <p:nvPr/>
          </p:nvSpPr>
          <p:spPr bwMode="auto">
            <a:xfrm>
              <a:off x="2924175" y="1307224"/>
              <a:ext cx="2147358" cy="800219"/>
            </a:xfrm>
            <a:prstGeom prst="rect">
              <a:avLst/>
            </a:prstGeom>
            <a:gradFill flip="none" rotWithShape="1">
              <a:gsLst>
                <a:gs pos="0">
                  <a:srgbClr val="F76602">
                    <a:tint val="66000"/>
                    <a:satMod val="160000"/>
                  </a:srgbClr>
                </a:gs>
                <a:gs pos="50000">
                  <a:srgbClr val="F76602">
                    <a:tint val="44500"/>
                    <a:satMod val="160000"/>
                  </a:srgbClr>
                </a:gs>
                <a:gs pos="100000">
                  <a:srgbClr val="F76602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Non-allergen</a:t>
              </a:r>
            </a:p>
            <a:p>
              <a:pPr algn="ctr" eaLnBrk="1" hangingPunct="1"/>
              <a:endParaRPr lang="en-US" sz="2200" dirty="0">
                <a:solidFill>
                  <a:srgbClr val="133073"/>
                </a:solidFill>
                <a:latin typeface="Corbel" panose="020B0503020204020204" pitchFamily="34" charset="0"/>
                <a:cs typeface="Arial Black" charset="0"/>
              </a:endParaRPr>
            </a:p>
          </p:txBody>
        </p:sp>
        <p:sp>
          <p:nvSpPr>
            <p:cNvPr id="45077" name="TextBox 41"/>
            <p:cNvSpPr txBox="1">
              <a:spLocks noChangeArrowheads="1"/>
            </p:cNvSpPr>
            <p:nvPr/>
          </p:nvSpPr>
          <p:spPr bwMode="auto">
            <a:xfrm>
              <a:off x="2909711" y="1647825"/>
              <a:ext cx="2161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133073"/>
                  </a:solidFill>
                  <a:latin typeface="Corbel" panose="020B0503020204020204" pitchFamily="34" charset="0"/>
                  <a:cs typeface="Arial Black" charset="0"/>
                </a:rPr>
                <a:t>(man-made)</a:t>
              </a: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34175" y="2971800"/>
            <a:ext cx="22574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sz="2200" b="1" dirty="0">
                <a:solidFill>
                  <a:srgbClr val="F25F1E"/>
                </a:solidFill>
                <a:latin typeface="Corbel" panose="020B0503020204020204" pitchFamily="34" charset="0"/>
              </a:rPr>
              <a:t>Oil-Chemical </a:t>
            </a:r>
            <a:r>
              <a:rPr lang="en-US" b="1" dirty="0">
                <a:solidFill>
                  <a:srgbClr val="F25F1E"/>
                </a:solidFill>
                <a:latin typeface="Corbel" panose="020B0503020204020204" pitchFamily="34" charset="0"/>
              </a:rPr>
              <a:t>pollutants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sz="2200" dirty="0">
                <a:solidFill>
                  <a:srgbClr val="133073"/>
                </a:solidFill>
                <a:latin typeface="Corbel" panose="020B0503020204020204" pitchFamily="34" charset="0"/>
              </a:rPr>
              <a:t>Transplanted </a:t>
            </a: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tissue cells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Blood transfusions</a:t>
            </a:r>
          </a:p>
          <a:p>
            <a:pPr eaLnBrk="1" hangingPunct="1">
              <a:buClr>
                <a:srgbClr val="F76602"/>
              </a:buClr>
              <a:buFont typeface="Arial" charset="0"/>
              <a:buChar char="•"/>
            </a:pPr>
            <a:r>
              <a:rPr lang="en-US" sz="2000" dirty="0">
                <a:solidFill>
                  <a:srgbClr val="133073"/>
                </a:solidFill>
                <a:latin typeface="Corbel" panose="020B0503020204020204" pitchFamily="34" charset="0"/>
              </a:rPr>
              <a:t>Pharmaceutica</a:t>
            </a:r>
            <a:r>
              <a:rPr lang="en-US" sz="2200" dirty="0">
                <a:solidFill>
                  <a:srgbClr val="133073"/>
                </a:solidFill>
                <a:latin typeface="Corbel" panose="020B0503020204020204" pitchFamily="34" charset="0"/>
              </a:rPr>
              <a:t>l </a:t>
            </a: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drugs</a:t>
            </a:r>
          </a:p>
        </p:txBody>
      </p:sp>
      <p:sp>
        <p:nvSpPr>
          <p:cNvPr id="45066" name="TextBox 6"/>
          <p:cNvSpPr txBox="1">
            <a:spLocks noChangeArrowheads="1"/>
          </p:cNvSpPr>
          <p:nvPr/>
        </p:nvSpPr>
        <p:spPr bwMode="auto">
          <a:xfrm>
            <a:off x="885825" y="1524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133073"/>
                </a:solidFill>
                <a:latin typeface="Corbel" panose="020B0503020204020204" pitchFamily="34" charset="0"/>
              </a:rPr>
              <a:t>A</a:t>
            </a:r>
          </a:p>
        </p:txBody>
      </p:sp>
      <p:sp>
        <p:nvSpPr>
          <p:cNvPr id="45067" name="TextBox 29"/>
          <p:cNvSpPr txBox="1">
            <a:spLocks noChangeArrowheads="1"/>
          </p:cNvSpPr>
          <p:nvPr/>
        </p:nvSpPr>
        <p:spPr bwMode="auto">
          <a:xfrm>
            <a:off x="4924425" y="1524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133073"/>
                </a:solidFill>
                <a:latin typeface="Corbel" panose="020B0503020204020204" pitchFamily="34" charset="0"/>
              </a:rPr>
              <a:t>B</a:t>
            </a:r>
          </a:p>
        </p:txBody>
      </p:sp>
      <p:sp>
        <p:nvSpPr>
          <p:cNvPr id="45068" name="TextBox 30"/>
          <p:cNvSpPr txBox="1">
            <a:spLocks noChangeArrowheads="1"/>
          </p:cNvSpPr>
          <p:nvPr/>
        </p:nvSpPr>
        <p:spPr bwMode="auto">
          <a:xfrm>
            <a:off x="7315200" y="15240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133073"/>
                </a:solidFill>
                <a:latin typeface="Corbel" panose="020B0503020204020204" pitchFamily="34" charset="0"/>
              </a:rPr>
              <a:t>C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70075" y="1601788"/>
            <a:ext cx="2971800" cy="4752975"/>
            <a:chOff x="1850927" y="1642932"/>
            <a:chExt cx="2971800" cy="4752572"/>
          </a:xfrm>
          <a:effectLst/>
        </p:grpSpPr>
        <p:sp>
          <p:nvSpPr>
            <p:cNvPr id="28" name="Explosion 2 27"/>
            <p:cNvSpPr/>
            <p:nvPr/>
          </p:nvSpPr>
          <p:spPr>
            <a:xfrm rot="20147064">
              <a:off x="1850927" y="1642932"/>
              <a:ext cx="2971800" cy="4752572"/>
            </a:xfrm>
            <a:prstGeom prst="irregularSeal2">
              <a:avLst/>
            </a:prstGeom>
            <a:gradFill flip="none" rotWithShape="1">
              <a:gsLst>
                <a:gs pos="0">
                  <a:srgbClr val="F25F1E">
                    <a:tint val="66000"/>
                    <a:satMod val="160000"/>
                  </a:srgbClr>
                </a:gs>
                <a:gs pos="50000">
                  <a:srgbClr val="F25F1E">
                    <a:tint val="44500"/>
                    <a:satMod val="160000"/>
                  </a:srgbClr>
                </a:gs>
                <a:gs pos="100000">
                  <a:srgbClr val="F25F1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 cmpd="sng">
              <a:solidFill>
                <a:srgbClr val="13307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45074" name="TextBox 26"/>
            <p:cNvSpPr txBox="1">
              <a:spLocks noChangeArrowheads="1"/>
            </p:cNvSpPr>
            <p:nvPr/>
          </p:nvSpPr>
          <p:spPr bwMode="auto">
            <a:xfrm>
              <a:off x="2407493" y="2695828"/>
              <a:ext cx="1905000" cy="280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     Cough</a:t>
              </a:r>
            </a:p>
            <a:p>
              <a:pPr algn="ctr"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Cold/flu</a:t>
              </a:r>
            </a:p>
            <a:p>
              <a:pPr algn="ctr"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Eye &amp; nose irritation</a:t>
              </a:r>
            </a:p>
            <a:p>
              <a:pPr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 Sore throat</a:t>
              </a:r>
            </a:p>
            <a:p>
              <a:pPr algn="ctr"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Headache</a:t>
              </a:r>
            </a:p>
            <a:p>
              <a:pPr algn="ctr"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Dizziness</a:t>
              </a:r>
            </a:p>
            <a:p>
              <a:pPr algn="ctr" eaLnBrk="1" hangingPunct="1"/>
              <a:r>
                <a:rPr lang="en-US" sz="2200" dirty="0">
                  <a:solidFill>
                    <a:srgbClr val="1D81C6"/>
                  </a:solidFill>
                  <a:latin typeface="Corbel" panose="020B0503020204020204" pitchFamily="34" charset="0"/>
                </a:rPr>
                <a:t>Skin rash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570038"/>
            <a:ext cx="1828800" cy="522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133073"/>
                </a:solidFill>
                <a:latin typeface="Corbel" panose="020B0503020204020204" pitchFamily="34" charset="0"/>
                <a:cs typeface="Avenir Book" charset="0"/>
              </a:rPr>
              <a:t>Reaction!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E40A25-D2E1-F14B-884D-F87E92DA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63C40-07DB-A348-8FC1-7B0E258EE123}"/>
              </a:ext>
            </a:extLst>
          </p:cNvPr>
          <p:cNvSpPr txBox="1"/>
          <p:nvPr/>
        </p:nvSpPr>
        <p:spPr>
          <a:xfrm>
            <a:off x="1524000" y="9620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33073"/>
                </a:solidFill>
                <a:latin typeface="Corbel" panose="020B0503020204020204" pitchFamily="34" charset="0"/>
              </a:rPr>
              <a:t>Antigen (foreign substance)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70AE4D50-EDB1-504B-AADA-0C1DEC60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689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Toxic Trespass training toolkit</a:t>
            </a:r>
          </a:p>
          <a:p>
            <a:pPr eaLnBrk="1" hangingPunct="1"/>
            <a:r>
              <a:rPr lang="en-US" sz="1200" dirty="0">
                <a:hlinkClick r:id="rId4"/>
              </a:rPr>
              <a:t>https://alertproject.org/toolkits/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847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DF6BA-F1FC-654C-AC50-835677DD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Exposure  –––––&gt;  </a:t>
            </a:r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  <a:sym typeface="Wingdings" pitchFamily="2" charset="2"/>
              </a:rPr>
              <a:t>Intake  </a:t>
            </a:r>
            <a:r>
              <a:rPr lang="en-US" sz="3600" dirty="0">
                <a:solidFill>
                  <a:srgbClr val="F25F1E"/>
                </a:solidFill>
                <a:latin typeface="Corbel" panose="020B0503020204020204" pitchFamily="34" charset="0"/>
              </a:rPr>
              <a:t>–––––&gt;</a:t>
            </a:r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3600" dirty="0">
                <a:solidFill>
                  <a:srgbClr val="F25F1E"/>
                </a:solidFill>
                <a:latin typeface="Corbel" panose="020B0503020204020204" pitchFamily="34" charset="0"/>
                <a:sym typeface="Wingdings" pitchFamily="2" charset="2"/>
              </a:rPr>
              <a:t>Harm</a:t>
            </a:r>
            <a:endParaRPr lang="en-US" sz="3600" dirty="0">
              <a:solidFill>
                <a:srgbClr val="F25F1E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5" descr="BP cleanup kids1.tiff">
            <a:extLst>
              <a:ext uri="{FF2B5EF4-FFF2-40B4-BE49-F238E27FC236}">
                <a16:creationId xmlns:a16="http://schemas.microsoft.com/office/drawing/2014/main" id="{D4BE79E4-C967-9444-9489-C7E5C20DB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53" r="3345" b="19976"/>
          <a:stretch/>
        </p:blipFill>
        <p:spPr bwMode="auto">
          <a:xfrm>
            <a:off x="304800" y="2676610"/>
            <a:ext cx="3276600" cy="334319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09CC8-B7E0-3441-A0C3-2E655BC1AAE3}"/>
              </a:ext>
            </a:extLst>
          </p:cNvPr>
          <p:cNvSpPr txBox="1"/>
          <p:nvPr/>
        </p:nvSpPr>
        <p:spPr>
          <a:xfrm>
            <a:off x="304800" y="1058678"/>
            <a:ext cx="3276600" cy="1200329"/>
          </a:xfrm>
          <a:prstGeom prst="rect">
            <a:avLst/>
          </a:prstGeom>
          <a:noFill/>
          <a:ln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25F1E"/>
                </a:solidFill>
                <a:latin typeface="Corbel" panose="020B0503020204020204" pitchFamily="34" charset="0"/>
              </a:rPr>
              <a:t>Monitor air &amp; water for </a:t>
            </a: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dangerous</a:t>
            </a:r>
            <a:r>
              <a:rPr lang="en-US" dirty="0">
                <a:solidFill>
                  <a:srgbClr val="F25F1E"/>
                </a:solidFill>
                <a:latin typeface="Corbel" panose="020B0503020204020204" pitchFamily="34" charset="0"/>
              </a:rPr>
              <a:t> oil-chemicals</a:t>
            </a:r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 at dangerous</a:t>
            </a:r>
            <a:r>
              <a:rPr lang="en-US" dirty="0">
                <a:solidFill>
                  <a:srgbClr val="F25F1E"/>
                </a:solidFill>
                <a:latin typeface="Corbel" panose="020B0503020204020204" pitchFamily="34" charset="0"/>
              </a:rPr>
              <a:t> levels</a:t>
            </a:r>
            <a:endParaRPr lang="en-US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8EA1B-8248-224B-964F-7F7A136D244D}"/>
              </a:ext>
            </a:extLst>
          </p:cNvPr>
          <p:cNvSpPr txBox="1"/>
          <p:nvPr/>
        </p:nvSpPr>
        <p:spPr>
          <a:xfrm>
            <a:off x="3913682" y="2667000"/>
            <a:ext cx="2258518" cy="1877437"/>
          </a:xfrm>
          <a:prstGeom prst="rect">
            <a:avLst/>
          </a:prstGeom>
          <a:noFill/>
          <a:ln w="38100"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marL="58738" algn="ctr"/>
            <a:r>
              <a:rPr lang="en-US" sz="3600" b="1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Inhalation</a:t>
            </a:r>
          </a:p>
          <a:p>
            <a:pPr marL="58738" algn="ctr"/>
            <a:r>
              <a:rPr lang="en-US" sz="2800" b="1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Skin contact</a:t>
            </a:r>
          </a:p>
          <a:p>
            <a:pPr marL="58738" algn="ctr"/>
            <a:r>
              <a:rPr lang="en-US" sz="2800" b="1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Ingestion</a:t>
            </a:r>
          </a:p>
          <a:p>
            <a:pPr marL="58738" algn="ctr"/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Drinking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36993-9D74-7640-A8A0-ECA3833AB94E}"/>
              </a:ext>
            </a:extLst>
          </p:cNvPr>
          <p:cNvSpPr txBox="1"/>
          <p:nvPr/>
        </p:nvSpPr>
        <p:spPr>
          <a:xfrm>
            <a:off x="1066800" y="5646003"/>
            <a:ext cx="4728772" cy="461665"/>
          </a:xfrm>
          <a:prstGeom prst="rect">
            <a:avLst/>
          </a:prstGeom>
          <a:gradFill flip="none" rotWithShape="1">
            <a:gsLst>
              <a:gs pos="0">
                <a:srgbClr val="F25F1E">
                  <a:tint val="66000"/>
                  <a:satMod val="160000"/>
                </a:srgbClr>
              </a:gs>
              <a:gs pos="50000">
                <a:srgbClr val="F25F1E">
                  <a:tint val="44500"/>
                  <a:satMod val="160000"/>
                </a:srgbClr>
              </a:gs>
              <a:gs pos="100000">
                <a:srgbClr val="F25F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</a:rPr>
              <a:t>Test oil VOCs levels </a:t>
            </a:r>
            <a:r>
              <a:rPr lang="en-US" b="1" dirty="0">
                <a:solidFill>
                  <a:srgbClr val="133073"/>
                </a:solidFill>
                <a:latin typeface="Corbel" panose="020B0503020204020204" pitchFamily="34" charset="0"/>
              </a:rPr>
              <a:t>in the blood</a:t>
            </a:r>
            <a:endParaRPr lang="en-US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4A772-BEFD-C44F-B6A4-0EA101041E60}"/>
              </a:ext>
            </a:extLst>
          </p:cNvPr>
          <p:cNvSpPr txBox="1"/>
          <p:nvPr/>
        </p:nvSpPr>
        <p:spPr>
          <a:xfrm>
            <a:off x="6504482" y="4907340"/>
            <a:ext cx="2258518" cy="1569660"/>
          </a:xfrm>
          <a:prstGeom prst="rect">
            <a:avLst/>
          </a:prstGeom>
          <a:noFill/>
          <a:ln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marL="58738" algn="ctr"/>
            <a:r>
              <a:rPr lang="en-US" b="1" dirty="0">
                <a:solidFill>
                  <a:srgbClr val="F25F1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Biomarker</a:t>
            </a:r>
          </a:p>
          <a:p>
            <a:pPr marL="58738" algn="ctr"/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indicates presence of a disease state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1A272-0811-B84F-A6C4-9D6150F3D776}"/>
              </a:ext>
            </a:extLst>
          </p:cNvPr>
          <p:cNvSpPr txBox="1"/>
          <p:nvPr/>
        </p:nvSpPr>
        <p:spPr>
          <a:xfrm>
            <a:off x="6504482" y="2974777"/>
            <a:ext cx="2258518" cy="1569660"/>
          </a:xfrm>
          <a:prstGeom prst="rect">
            <a:avLst/>
          </a:prstGeom>
          <a:noFill/>
          <a:ln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marL="58738" algn="ctr"/>
            <a:r>
              <a:rPr lang="en-US" b="1" dirty="0">
                <a:solidFill>
                  <a:srgbClr val="F25F1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Genotoxicity</a:t>
            </a:r>
          </a:p>
          <a:p>
            <a:pPr marL="58738" algn="ctr"/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damages genetic info within a cell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1E92D-D671-894F-9FD8-90E6D44220B0}"/>
              </a:ext>
            </a:extLst>
          </p:cNvPr>
          <p:cNvSpPr txBox="1"/>
          <p:nvPr/>
        </p:nvSpPr>
        <p:spPr>
          <a:xfrm>
            <a:off x="6504482" y="1058678"/>
            <a:ext cx="2258518" cy="1569660"/>
          </a:xfrm>
          <a:prstGeom prst="rect">
            <a:avLst/>
          </a:prstGeom>
          <a:noFill/>
          <a:ln>
            <a:solidFill>
              <a:srgbClr val="F25F1E"/>
            </a:solidFill>
          </a:ln>
        </p:spPr>
        <p:txBody>
          <a:bodyPr wrap="square" rtlCol="0">
            <a:spAutoFit/>
          </a:bodyPr>
          <a:lstStyle/>
          <a:p>
            <a:pPr marL="58738" algn="ctr"/>
            <a:r>
              <a:rPr lang="en-US" b="1" dirty="0">
                <a:solidFill>
                  <a:srgbClr val="F25F1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Oncogenesis</a:t>
            </a:r>
          </a:p>
          <a:p>
            <a:pPr marL="58738" algn="ctr"/>
            <a:r>
              <a:rPr lang="en-US" dirty="0">
                <a:solidFill>
                  <a:srgbClr val="133073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triggers process that can lead to </a:t>
            </a:r>
            <a:r>
              <a:rPr lang="en-US" b="1" dirty="0">
                <a:solidFill>
                  <a:srgbClr val="F25F1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cancers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629B7C56-4437-5A48-A416-E57D27061D81}"/>
              </a:ext>
            </a:extLst>
          </p:cNvPr>
          <p:cNvSpPr/>
          <p:nvPr/>
        </p:nvSpPr>
        <p:spPr>
          <a:xfrm rot="19102485">
            <a:off x="3581400" y="2057400"/>
            <a:ext cx="381000" cy="762000"/>
          </a:xfrm>
          <a:prstGeom prst="downArrow">
            <a:avLst/>
          </a:prstGeom>
          <a:gradFill flip="none" rotWithShape="1">
            <a:gsLst>
              <a:gs pos="0">
                <a:srgbClr val="F25F1E">
                  <a:tint val="66000"/>
                  <a:satMod val="160000"/>
                </a:srgbClr>
              </a:gs>
              <a:gs pos="50000">
                <a:srgbClr val="F25F1E">
                  <a:tint val="44500"/>
                  <a:satMod val="160000"/>
                </a:srgbClr>
              </a:gs>
              <a:gs pos="100000">
                <a:srgbClr val="F25F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5F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B97D1120-3E7A-A647-BA62-D4FF4F8E0A87}"/>
              </a:ext>
            </a:extLst>
          </p:cNvPr>
          <p:cNvSpPr/>
          <p:nvPr/>
        </p:nvSpPr>
        <p:spPr>
          <a:xfrm rot="18530513">
            <a:off x="6201236" y="4258258"/>
            <a:ext cx="381000" cy="843928"/>
          </a:xfrm>
          <a:prstGeom prst="downArrow">
            <a:avLst/>
          </a:prstGeom>
          <a:gradFill flip="none" rotWithShape="1">
            <a:gsLst>
              <a:gs pos="0">
                <a:srgbClr val="F25F1E">
                  <a:tint val="66000"/>
                  <a:satMod val="160000"/>
                </a:srgbClr>
              </a:gs>
              <a:gs pos="50000">
                <a:srgbClr val="F25F1E">
                  <a:tint val="44500"/>
                  <a:satMod val="160000"/>
                </a:srgbClr>
              </a:gs>
              <a:gs pos="100000">
                <a:srgbClr val="F25F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5F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D8912CA-0302-0F4C-8224-D46573A0E258}"/>
              </a:ext>
            </a:extLst>
          </p:cNvPr>
          <p:cNvSpPr/>
          <p:nvPr/>
        </p:nvSpPr>
        <p:spPr>
          <a:xfrm rot="10800000">
            <a:off x="7443241" y="2514600"/>
            <a:ext cx="381000" cy="457200"/>
          </a:xfrm>
          <a:prstGeom prst="downArrow">
            <a:avLst/>
          </a:prstGeom>
          <a:gradFill flip="none" rotWithShape="1">
            <a:gsLst>
              <a:gs pos="0">
                <a:srgbClr val="F25F1E">
                  <a:tint val="66000"/>
                  <a:satMod val="160000"/>
                </a:srgbClr>
              </a:gs>
              <a:gs pos="50000">
                <a:srgbClr val="F25F1E">
                  <a:tint val="44500"/>
                  <a:satMod val="160000"/>
                </a:srgbClr>
              </a:gs>
              <a:gs pos="100000">
                <a:srgbClr val="F25F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5F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DCF69570-9B02-1744-8B15-91EF0A1C10D7}"/>
              </a:ext>
            </a:extLst>
          </p:cNvPr>
          <p:cNvSpPr/>
          <p:nvPr/>
        </p:nvSpPr>
        <p:spPr>
          <a:xfrm rot="10800000">
            <a:off x="7443242" y="4495799"/>
            <a:ext cx="381000" cy="457200"/>
          </a:xfrm>
          <a:prstGeom prst="downArrow">
            <a:avLst/>
          </a:prstGeom>
          <a:gradFill flip="none" rotWithShape="1">
            <a:gsLst>
              <a:gs pos="0">
                <a:srgbClr val="F25F1E">
                  <a:tint val="66000"/>
                  <a:satMod val="160000"/>
                </a:srgbClr>
              </a:gs>
              <a:gs pos="50000">
                <a:srgbClr val="F25F1E">
                  <a:tint val="44500"/>
                  <a:satMod val="160000"/>
                </a:srgbClr>
              </a:gs>
              <a:gs pos="100000">
                <a:srgbClr val="F25F1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25F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C0BD3-ED2E-DC4C-AA2C-B33DF553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6106081"/>
            <a:ext cx="660400" cy="660400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E4A81398-1F8C-5647-9E8D-C3277C51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689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Ott expert testimony 2018</a:t>
            </a:r>
          </a:p>
          <a:p>
            <a:pPr eaLnBrk="1" hangingPunct="1"/>
            <a:r>
              <a:rPr lang="en-US" sz="1200" dirty="0">
                <a:hlinkClick r:id="rId4"/>
              </a:rPr>
              <a:t>https://alertproject.org/comments-testimonies/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1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C0BD3-ED2E-DC4C-AA2C-B33DF553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FBC23-9758-9C41-9EEC-00B26B1A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808315"/>
            <a:ext cx="3943350" cy="52578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7A9E266-AA76-9B45-A7FB-DFBFAF02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437"/>
            <a:ext cx="9144000" cy="639878"/>
          </a:xfrm>
        </p:spPr>
        <p:txBody>
          <a:bodyPr/>
          <a:lstStyle/>
          <a:p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Long-term research in Spain &amp; South Korea</a:t>
            </a:r>
            <a:b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</a:br>
            <a:endParaRPr lang="en-US" sz="3600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6F3ABFA-79F8-AA4E-BBFE-B9A6F7886E1F}"/>
              </a:ext>
            </a:extLst>
          </p:cNvPr>
          <p:cNvSpPr txBox="1">
            <a:spLocks/>
          </p:cNvSpPr>
          <p:nvPr/>
        </p:nvSpPr>
        <p:spPr>
          <a:xfrm>
            <a:off x="4114800" y="838200"/>
            <a:ext cx="4876800" cy="55162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Identified long-term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illnesses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&amp;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diseases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from oil spill exposures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Genotoxicity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: Chromosomal damage &amp; instability show harm to stem cells in bone marrow (blood)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rgbClr val="F25F1E"/>
                </a:solidFill>
                <a:latin typeface="Corbel" panose="020B0503020204020204" pitchFamily="34" charset="0"/>
              </a:rPr>
              <a:t>Oncogensis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: Cancers &amp; diseases of the blood – </a:t>
            </a: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T-cell lymphoma, acute lymphoblastic leukemia &amp; acute myeloid leukemia 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25F1E"/>
                </a:solidFill>
                <a:latin typeface="Corbel" panose="020B0503020204020204" pitchFamily="34" charset="0"/>
              </a:rPr>
              <a:t>Worsening respiratory &amp; pulmonary functions</a:t>
            </a:r>
          </a:p>
          <a:p>
            <a:pPr marL="238125" indent="-238125" algn="l"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Still measuring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biomarkers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of oil exposures 6+ years post event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B8B885F-E0C2-494A-A5EB-AE22DB687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689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Ott expert testimony 2018</a:t>
            </a:r>
          </a:p>
          <a:p>
            <a:pPr eaLnBrk="1" hangingPunct="1"/>
            <a:r>
              <a:rPr lang="en-US" sz="1200" dirty="0">
                <a:hlinkClick r:id="rId5"/>
              </a:rPr>
              <a:t>https://alertproject.org/comments-testimonies/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92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C0BD3-ED2E-DC4C-AA2C-B33DF5536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00" y="6106081"/>
            <a:ext cx="660400" cy="66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E0E789-C0BD-FD4C-830E-4D5DCDB669F1}"/>
              </a:ext>
            </a:extLst>
          </p:cNvPr>
          <p:cNvSpPr txBox="1">
            <a:spLocks/>
          </p:cNvSpPr>
          <p:nvPr/>
        </p:nvSpPr>
        <p:spPr>
          <a:xfrm>
            <a:off x="4114800" y="914400"/>
            <a:ext cx="4953000" cy="55162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81C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itchFamily="-65" charset="0"/>
              </a:defRPr>
            </a:lvl9pPr>
          </a:lstStyle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Identified long-term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illnesses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&amp;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diseases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from oil spill exposures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Worsening of respiratory &amp; pulmonary functions – </a:t>
            </a:r>
            <a:r>
              <a:rPr lang="en-US" sz="2400" dirty="0">
                <a:solidFill>
                  <a:srgbClr val="F25F1E"/>
                </a:solidFill>
                <a:latin typeface="Corbel" panose="020B0503020204020204" pitchFamily="34" charset="0"/>
              </a:rPr>
              <a:t>chronic rhinosinusitis, reactive airway dysfunction syndrome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Worsening of blood, liver and cardiac functions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Dispersant use increased </a:t>
            </a:r>
            <a:r>
              <a:rPr lang="en-US" sz="2400" dirty="0" err="1">
                <a:solidFill>
                  <a:srgbClr val="133073"/>
                </a:solidFill>
                <a:latin typeface="Corbel" panose="020B0503020204020204" pitchFamily="34" charset="0"/>
              </a:rPr>
              <a:t>preva-lence</a:t>
            </a: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 &amp; frequency of symptoms</a:t>
            </a:r>
          </a:p>
          <a:p>
            <a:pPr marL="238125" indent="-238125" algn="l">
              <a:spcAft>
                <a:spcPts val="700"/>
              </a:spcAft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33073"/>
                </a:solidFill>
                <a:latin typeface="Corbel" panose="020B0503020204020204" pitchFamily="34" charset="0"/>
              </a:rPr>
              <a:t>Use of PPE reduced harm</a:t>
            </a:r>
          </a:p>
          <a:p>
            <a:pPr marL="238125" indent="-238125" algn="l">
              <a:buClr>
                <a:srgbClr val="F25F1E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Still measuring </a:t>
            </a:r>
            <a:r>
              <a:rPr lang="en-US" sz="2400" kern="0" dirty="0">
                <a:solidFill>
                  <a:srgbClr val="F25F1E"/>
                </a:solidFill>
                <a:latin typeface="Corbel" panose="020B0503020204020204" pitchFamily="34" charset="0"/>
              </a:rPr>
              <a:t>biomarkers</a:t>
            </a:r>
            <a:r>
              <a:rPr lang="en-US" sz="2400" kern="0" dirty="0">
                <a:solidFill>
                  <a:srgbClr val="133073"/>
                </a:solidFill>
                <a:latin typeface="Corbel" panose="020B0503020204020204" pitchFamily="34" charset="0"/>
              </a:rPr>
              <a:t> of oil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A466E-F9D5-094F-9F50-6127B1920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2" t="599" b="-599"/>
          <a:stretch/>
        </p:blipFill>
        <p:spPr>
          <a:xfrm>
            <a:off x="228600" y="990600"/>
            <a:ext cx="3832412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D0EA8-46E2-3A4A-96D0-0B7C7D53B023}"/>
              </a:ext>
            </a:extLst>
          </p:cNvPr>
          <p:cNvSpPr txBox="1"/>
          <p:nvPr/>
        </p:nvSpPr>
        <p:spPr>
          <a:xfrm>
            <a:off x="228600" y="4992948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© Julie </a:t>
            </a:r>
            <a:r>
              <a:rPr lang="en-US" sz="1600" dirty="0" err="1">
                <a:solidFill>
                  <a:schemeClr val="bg1"/>
                </a:solidFill>
                <a:latin typeface="Corbel" panose="020B0503020204020204" pitchFamily="34" charset="0"/>
              </a:rPr>
              <a:t>Dermansky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8765973-4AE9-D140-9D50-0CD0D375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8437"/>
            <a:ext cx="8522076" cy="639878"/>
          </a:xfrm>
        </p:spPr>
        <p:txBody>
          <a:bodyPr/>
          <a:lstStyle/>
          <a:p>
            <a: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  <a:t>U.S. longitudinal studies</a:t>
            </a:r>
            <a:br>
              <a:rPr lang="en-US" sz="3600" dirty="0">
                <a:solidFill>
                  <a:srgbClr val="133073"/>
                </a:solidFill>
                <a:latin typeface="Corbel" panose="020B0503020204020204" pitchFamily="34" charset="0"/>
              </a:rPr>
            </a:br>
            <a:endParaRPr lang="en-US" sz="3600" dirty="0">
              <a:solidFill>
                <a:srgbClr val="133073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5AAAA3F-013A-1F44-BC54-03B96BE9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76890"/>
            <a:ext cx="636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53D37"/>
                </a:solidFill>
                <a:latin typeface="Corbel" panose="020B0503020204020204" pitchFamily="34" charset="0"/>
              </a:rPr>
              <a:t>Ott expert testimony 2018</a:t>
            </a:r>
          </a:p>
          <a:p>
            <a:pPr eaLnBrk="1" hangingPunct="1"/>
            <a:r>
              <a:rPr lang="en-US" sz="1200" dirty="0">
                <a:hlinkClick r:id="rId4"/>
              </a:rPr>
              <a:t>https://alertproject.org/comments-testimonies/</a:t>
            </a:r>
            <a:endParaRPr lang="en-US" altLang="en-US" sz="1200" dirty="0">
              <a:solidFill>
                <a:srgbClr val="753D3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338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sk.Backgrounds.May 10">
  <a:themeElements>
    <a:clrScheme name="Alask.Backgrounds.May 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sk.Backgrounds.May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lask.Backgrounds.Ma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.Backgrounds.May 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.Backgrounds.May 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.Backgrounds.May 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.Backgrounds.May 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.Backgrounds.May 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.Backgrounds.May 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80609</TotalTime>
  <Words>788</Words>
  <Application>Microsoft Macintosh PowerPoint</Application>
  <PresentationFormat>On-screen Show (4:3)</PresentationFormat>
  <Paragraphs>175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Alask.Backgrounds.May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Exposure  –––––&gt;  Intake  –––––&gt; Harm</vt:lpstr>
      <vt:lpstr>Long-term research in Spain &amp; South Korea </vt:lpstr>
      <vt:lpstr>U.S. longitudinal studies </vt:lpstr>
      <vt:lpstr>Disasters Natural                          Man-made</vt:lpstr>
      <vt:lpstr>Recommendations</vt:lpstr>
    </vt:vector>
  </TitlesOfParts>
  <Company>Ricky Ott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Ott</dc:creator>
  <cp:lastModifiedBy>Riki Ott</cp:lastModifiedBy>
  <cp:revision>2828</cp:revision>
  <cp:lastPrinted>2005-07-13T18:01:58Z</cp:lastPrinted>
  <dcterms:created xsi:type="dcterms:W3CDTF">2015-02-24T03:58:33Z</dcterms:created>
  <dcterms:modified xsi:type="dcterms:W3CDTF">2020-08-25T15:34:52Z</dcterms:modified>
</cp:coreProperties>
</file>